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" ContentType="application/vnd.ms-excel"/>
  <Default Extension="xml" ContentType="application/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5" r:id="rId2"/>
    <p:sldId id="274" r:id="rId3"/>
    <p:sldId id="381" r:id="rId4"/>
    <p:sldId id="333" r:id="rId5"/>
    <p:sldId id="334" r:id="rId6"/>
    <p:sldId id="332" r:id="rId7"/>
    <p:sldId id="266" r:id="rId8"/>
    <p:sldId id="391" r:id="rId9"/>
    <p:sldId id="384" r:id="rId10"/>
    <p:sldId id="383" r:id="rId11"/>
    <p:sldId id="315" r:id="rId12"/>
    <p:sldId id="379" r:id="rId13"/>
    <p:sldId id="387" r:id="rId14"/>
    <p:sldId id="388" r:id="rId15"/>
    <p:sldId id="389" r:id="rId16"/>
    <p:sldId id="390" r:id="rId17"/>
    <p:sldId id="394" r:id="rId18"/>
    <p:sldId id="395" r:id="rId19"/>
    <p:sldId id="396" r:id="rId20"/>
    <p:sldId id="412" r:id="rId21"/>
    <p:sldId id="411" r:id="rId22"/>
    <p:sldId id="400" r:id="rId23"/>
    <p:sldId id="399" r:id="rId24"/>
    <p:sldId id="401" r:id="rId25"/>
    <p:sldId id="402" r:id="rId26"/>
    <p:sldId id="403" r:id="rId27"/>
    <p:sldId id="404" r:id="rId28"/>
    <p:sldId id="405" r:id="rId29"/>
    <p:sldId id="410" r:id="rId30"/>
    <p:sldId id="406" r:id="rId31"/>
    <p:sldId id="407" r:id="rId32"/>
    <p:sldId id="413" r:id="rId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36" y="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1B35F-85F3-40D4-90BB-B64326B3FFB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896CD1-420B-41A8-BC96-D3435325713A}">
      <dgm:prSet phldrT="[Text]"/>
      <dgm:spPr/>
      <dgm:t>
        <a:bodyPr/>
        <a:lstStyle/>
        <a:p>
          <a:r>
            <a:rPr lang="en-US" dirty="0" smtClean="0"/>
            <a:t>12 weeks</a:t>
          </a:r>
          <a:endParaRPr lang="en-US" dirty="0"/>
        </a:p>
      </dgm:t>
    </dgm:pt>
    <dgm:pt modelId="{187637BB-8603-488D-9E5E-A94313BE47EB}" type="parTrans" cxnId="{E5BE9BB0-834B-4399-9072-CE08BD047FEA}">
      <dgm:prSet/>
      <dgm:spPr/>
      <dgm:t>
        <a:bodyPr/>
        <a:lstStyle/>
        <a:p>
          <a:endParaRPr lang="en-US"/>
        </a:p>
      </dgm:t>
    </dgm:pt>
    <dgm:pt modelId="{A4F73632-BBD2-41A7-A7AF-41DD09EA8409}" type="sibTrans" cxnId="{E5BE9BB0-834B-4399-9072-CE08BD047FEA}">
      <dgm:prSet/>
      <dgm:spPr/>
      <dgm:t>
        <a:bodyPr/>
        <a:lstStyle/>
        <a:p>
          <a:endParaRPr lang="en-US"/>
        </a:p>
      </dgm:t>
    </dgm:pt>
    <dgm:pt modelId="{306E65EF-9189-43CE-8F93-11F6F36061A9}">
      <dgm:prSet phldrT="[Text]"/>
      <dgm:spPr/>
      <dgm:t>
        <a:bodyPr/>
        <a:lstStyle/>
        <a:p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 trimester – Mother/Family screened/enrolled in study, approached in OB clinics</a:t>
          </a:r>
          <a:endParaRPr lang="en-US" dirty="0"/>
        </a:p>
      </dgm:t>
    </dgm:pt>
    <dgm:pt modelId="{20C10DCC-0A9A-48F0-A38D-1C99BCE268DF}" type="parTrans" cxnId="{CD7FFF49-8416-4710-9715-EEEDA98B9F9E}">
      <dgm:prSet/>
      <dgm:spPr/>
      <dgm:t>
        <a:bodyPr/>
        <a:lstStyle/>
        <a:p>
          <a:endParaRPr lang="en-US"/>
        </a:p>
      </dgm:t>
    </dgm:pt>
    <dgm:pt modelId="{73F96AFE-D45A-459E-97A0-5FBEAD0342F0}" type="sibTrans" cxnId="{CD7FFF49-8416-4710-9715-EEEDA98B9F9E}">
      <dgm:prSet/>
      <dgm:spPr/>
      <dgm:t>
        <a:bodyPr/>
        <a:lstStyle/>
        <a:p>
          <a:endParaRPr lang="en-US"/>
        </a:p>
      </dgm:t>
    </dgm:pt>
    <dgm:pt modelId="{4E6E4472-733A-4C8A-942F-2CEEF5D8A6D0}">
      <dgm:prSet phldrT="[Text]"/>
      <dgm:spPr/>
      <dgm:t>
        <a:bodyPr/>
        <a:lstStyle/>
        <a:p>
          <a:r>
            <a:rPr lang="en-US" dirty="0" smtClean="0"/>
            <a:t>26 weeks</a:t>
          </a:r>
          <a:endParaRPr lang="en-US" dirty="0"/>
        </a:p>
      </dgm:t>
    </dgm:pt>
    <dgm:pt modelId="{3FBB5469-8B5C-43BF-AF8A-9B719A2BDEE3}" type="parTrans" cxnId="{C8BBC5BC-DF19-4E71-9D05-0161C9C8926F}">
      <dgm:prSet/>
      <dgm:spPr/>
      <dgm:t>
        <a:bodyPr/>
        <a:lstStyle/>
        <a:p>
          <a:endParaRPr lang="en-US"/>
        </a:p>
      </dgm:t>
    </dgm:pt>
    <dgm:pt modelId="{09190688-A339-44B0-A4BA-2942BB58BC89}" type="sibTrans" cxnId="{C8BBC5BC-DF19-4E71-9D05-0161C9C8926F}">
      <dgm:prSet/>
      <dgm:spPr/>
      <dgm:t>
        <a:bodyPr/>
        <a:lstStyle/>
        <a:p>
          <a:endParaRPr lang="en-US"/>
        </a:p>
      </dgm:t>
    </dgm:pt>
    <dgm:pt modelId="{F68BB6F3-B806-4607-8288-2F804FF4C6E6}">
      <dgm:prSet phldrT="[Text]"/>
      <dgm:spPr/>
      <dgm:t>
        <a:bodyPr/>
        <a:lstStyle/>
        <a:p>
          <a:r>
            <a:rPr lang="en-US" dirty="0" smtClean="0"/>
            <a:t> Initial maternal prenatal samples w/ prenatal labs; paternal sample collected separately</a:t>
          </a:r>
          <a:endParaRPr lang="en-US" dirty="0"/>
        </a:p>
      </dgm:t>
    </dgm:pt>
    <dgm:pt modelId="{D91ABA2A-6D42-4CCD-B4CC-8428739B7C3E}" type="parTrans" cxnId="{B5F57B04-30EF-42BA-8826-7928E7F0A9C6}">
      <dgm:prSet/>
      <dgm:spPr/>
      <dgm:t>
        <a:bodyPr/>
        <a:lstStyle/>
        <a:p>
          <a:endParaRPr lang="en-US"/>
        </a:p>
      </dgm:t>
    </dgm:pt>
    <dgm:pt modelId="{68DD7A2C-5BC5-4167-B1A5-6E78ABF2D0A8}" type="sibTrans" cxnId="{B5F57B04-30EF-42BA-8826-7928E7F0A9C6}">
      <dgm:prSet/>
      <dgm:spPr/>
      <dgm:t>
        <a:bodyPr/>
        <a:lstStyle/>
        <a:p>
          <a:endParaRPr lang="en-US"/>
        </a:p>
      </dgm:t>
    </dgm:pt>
    <dgm:pt modelId="{16A4AE1B-F378-4AD0-9F15-3258D045AD68}">
      <dgm:prSet phldrT="[Text]"/>
      <dgm:spPr/>
      <dgm:t>
        <a:bodyPr/>
        <a:lstStyle/>
        <a:p>
          <a:r>
            <a:rPr lang="en-US" dirty="0" smtClean="0"/>
            <a:t>delivery</a:t>
          </a:r>
          <a:endParaRPr lang="en-US" dirty="0"/>
        </a:p>
      </dgm:t>
    </dgm:pt>
    <dgm:pt modelId="{86CE6CD0-AD06-412B-8BCD-B79DED5A2C69}" type="parTrans" cxnId="{57D1A353-51AA-4D81-A978-A78FEAFBB543}">
      <dgm:prSet/>
      <dgm:spPr/>
      <dgm:t>
        <a:bodyPr/>
        <a:lstStyle/>
        <a:p>
          <a:endParaRPr lang="en-US"/>
        </a:p>
      </dgm:t>
    </dgm:pt>
    <dgm:pt modelId="{EE28ABEC-1E47-45DC-A05E-3B2FBA3A6B76}" type="sibTrans" cxnId="{57D1A353-51AA-4D81-A978-A78FEAFBB543}">
      <dgm:prSet/>
      <dgm:spPr/>
      <dgm:t>
        <a:bodyPr/>
        <a:lstStyle/>
        <a:p>
          <a:endParaRPr lang="en-US"/>
        </a:p>
      </dgm:t>
    </dgm:pt>
    <dgm:pt modelId="{16B3C7C0-38B7-4BE0-8519-25CA233E9D07}">
      <dgm:prSet phldrT="[Text]"/>
      <dgm:spPr/>
      <dgm:t>
        <a:bodyPr/>
        <a:lstStyle/>
        <a:p>
          <a:r>
            <a:rPr lang="en-US" dirty="0" smtClean="0"/>
            <a:t>Post delivery samples (e.g., maternal blood, saliva and urine, cord blood, placenta)</a:t>
          </a:r>
          <a:endParaRPr lang="en-US" dirty="0"/>
        </a:p>
      </dgm:t>
    </dgm:pt>
    <dgm:pt modelId="{05361615-31FD-4ED8-BF3F-D78E3739D2B2}" type="parTrans" cxnId="{A91D579D-986A-4E4B-9D35-04D877EDD854}">
      <dgm:prSet/>
      <dgm:spPr/>
      <dgm:t>
        <a:bodyPr/>
        <a:lstStyle/>
        <a:p>
          <a:endParaRPr lang="en-US"/>
        </a:p>
      </dgm:t>
    </dgm:pt>
    <dgm:pt modelId="{67A49FFA-F17C-4CF4-A143-7B61803EA130}" type="sibTrans" cxnId="{A91D579D-986A-4E4B-9D35-04D877EDD854}">
      <dgm:prSet/>
      <dgm:spPr/>
      <dgm:t>
        <a:bodyPr/>
        <a:lstStyle/>
        <a:p>
          <a:endParaRPr lang="en-US"/>
        </a:p>
      </dgm:t>
    </dgm:pt>
    <dgm:pt modelId="{A6741F27-5CBF-4470-958F-EC280A4B2112}">
      <dgm:prSet phldrT="[Text]"/>
      <dgm:spPr/>
      <dgm:t>
        <a:bodyPr/>
        <a:lstStyle/>
        <a:p>
          <a:r>
            <a:rPr lang="en-US" dirty="0" smtClean="0"/>
            <a:t>4-6 weeks</a:t>
          </a:r>
          <a:endParaRPr lang="en-US" dirty="0"/>
        </a:p>
      </dgm:t>
    </dgm:pt>
    <dgm:pt modelId="{E3F47816-42A1-4A59-8274-7EFFFC9C2B23}" type="parTrans" cxnId="{33A70901-0A15-45A4-9A06-065035C97CC8}">
      <dgm:prSet/>
      <dgm:spPr/>
      <dgm:t>
        <a:bodyPr/>
        <a:lstStyle/>
        <a:p>
          <a:endParaRPr lang="en-US"/>
        </a:p>
      </dgm:t>
    </dgm:pt>
    <dgm:pt modelId="{EDBF3CF9-EEA8-4150-81A8-D76DD0387C8A}" type="sibTrans" cxnId="{33A70901-0A15-45A4-9A06-065035C97CC8}">
      <dgm:prSet/>
      <dgm:spPr/>
      <dgm:t>
        <a:bodyPr/>
        <a:lstStyle/>
        <a:p>
          <a:endParaRPr lang="en-US"/>
        </a:p>
      </dgm:t>
    </dgm:pt>
    <dgm:pt modelId="{A2C1D929-5AFF-43DC-A520-5CDF006905B1}">
      <dgm:prSet phldrT="[Text]"/>
      <dgm:spPr/>
      <dgm:t>
        <a:bodyPr/>
        <a:lstStyle/>
        <a:p>
          <a:r>
            <a:rPr lang="en-US" dirty="0" smtClean="0"/>
            <a:t>All outpatient and inpatient data automatically abstracted through EHR</a:t>
          </a:r>
          <a:endParaRPr lang="en-US" dirty="0"/>
        </a:p>
      </dgm:t>
    </dgm:pt>
    <dgm:pt modelId="{A32CA509-C552-49E1-AC9F-44D890746646}" type="parTrans" cxnId="{138483EB-9BE6-42D5-8CCB-3B14611BA5D8}">
      <dgm:prSet/>
      <dgm:spPr/>
      <dgm:t>
        <a:bodyPr/>
        <a:lstStyle/>
        <a:p>
          <a:endParaRPr lang="en-US"/>
        </a:p>
      </dgm:t>
    </dgm:pt>
    <dgm:pt modelId="{0BAB3B6B-0196-493D-BF9A-07FFC692B7B0}" type="sibTrans" cxnId="{138483EB-9BE6-42D5-8CCB-3B14611BA5D8}">
      <dgm:prSet/>
      <dgm:spPr/>
      <dgm:t>
        <a:bodyPr/>
        <a:lstStyle/>
        <a:p>
          <a:endParaRPr lang="en-US"/>
        </a:p>
      </dgm:t>
    </dgm:pt>
    <dgm:pt modelId="{C394CCD1-BD12-443E-BA69-72C0D7B429CE}">
      <dgm:prSet phldrT="[Text]"/>
      <dgm:spPr/>
      <dgm:t>
        <a:bodyPr/>
        <a:lstStyle/>
        <a:p>
          <a:r>
            <a:rPr lang="en-US" dirty="0" smtClean="0"/>
            <a:t>3 </a:t>
          </a:r>
          <a:r>
            <a:rPr lang="en-US" dirty="0" err="1" smtClean="0"/>
            <a:t>yrs</a:t>
          </a:r>
          <a:endParaRPr lang="en-US" dirty="0"/>
        </a:p>
      </dgm:t>
    </dgm:pt>
    <dgm:pt modelId="{22D7903B-B690-4C8C-B0E7-D2C0FF525520}" type="parTrans" cxnId="{3F076238-91BD-4D59-A65A-D9C6243C893A}">
      <dgm:prSet/>
      <dgm:spPr/>
      <dgm:t>
        <a:bodyPr/>
        <a:lstStyle/>
        <a:p>
          <a:endParaRPr lang="en-US"/>
        </a:p>
      </dgm:t>
    </dgm:pt>
    <dgm:pt modelId="{E5E4B010-5752-4F82-81A9-A75DE23C9077}" type="sibTrans" cxnId="{3F076238-91BD-4D59-A65A-D9C6243C893A}">
      <dgm:prSet/>
      <dgm:spPr/>
      <dgm:t>
        <a:bodyPr/>
        <a:lstStyle/>
        <a:p>
          <a:endParaRPr lang="en-US"/>
        </a:p>
      </dgm:t>
    </dgm:pt>
    <dgm:pt modelId="{B7C1EF04-62C6-4E3A-9ADF-69FA84FAD881}">
      <dgm:prSet phldrT="[Text]"/>
      <dgm:spPr/>
      <dgm:t>
        <a:bodyPr/>
        <a:lstStyle/>
        <a:p>
          <a:r>
            <a:rPr lang="en-US" dirty="0" smtClean="0"/>
            <a:t>Additional survey data collected at set 6 month intervals</a:t>
          </a:r>
          <a:endParaRPr lang="en-US" dirty="0"/>
        </a:p>
      </dgm:t>
    </dgm:pt>
    <dgm:pt modelId="{908250D0-C710-4A69-8F63-0D3E6AA0AF31}" type="parTrans" cxnId="{5C0B6E0F-325B-473D-9BE3-39188F490EAD}">
      <dgm:prSet/>
      <dgm:spPr/>
      <dgm:t>
        <a:bodyPr/>
        <a:lstStyle/>
        <a:p>
          <a:endParaRPr lang="en-US"/>
        </a:p>
      </dgm:t>
    </dgm:pt>
    <dgm:pt modelId="{E76F130C-C981-4ADB-90AC-D09F8DAF103A}" type="sibTrans" cxnId="{5C0B6E0F-325B-473D-9BE3-39188F490EAD}">
      <dgm:prSet/>
      <dgm:spPr/>
      <dgm:t>
        <a:bodyPr/>
        <a:lstStyle/>
        <a:p>
          <a:endParaRPr lang="en-US"/>
        </a:p>
      </dgm:t>
    </dgm:pt>
    <dgm:pt modelId="{282F1515-AB85-4483-8BA5-08DB043DE54E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Future</a:t>
          </a:r>
          <a:endParaRPr lang="en-US" dirty="0"/>
        </a:p>
      </dgm:t>
    </dgm:pt>
    <dgm:pt modelId="{F7B6ACE9-E132-464D-8A6C-154445F012B7}" type="parTrans" cxnId="{2B297B72-D220-416F-91A0-9823777800D2}">
      <dgm:prSet/>
      <dgm:spPr/>
      <dgm:t>
        <a:bodyPr/>
        <a:lstStyle/>
        <a:p>
          <a:endParaRPr lang="en-US"/>
        </a:p>
      </dgm:t>
    </dgm:pt>
    <dgm:pt modelId="{3EF84059-5823-4545-908B-BEEBCE31ED99}" type="sibTrans" cxnId="{2B297B72-D220-416F-91A0-9823777800D2}">
      <dgm:prSet/>
      <dgm:spPr/>
      <dgm:t>
        <a:bodyPr/>
        <a:lstStyle/>
        <a:p>
          <a:endParaRPr lang="en-US"/>
        </a:p>
      </dgm:t>
    </dgm:pt>
    <dgm:pt modelId="{F0E2C236-9EF5-46F3-8AB0-A7A95309EC9F}">
      <dgm:prSet phldrT="[Text]"/>
      <dgm:spPr/>
      <dgm:t>
        <a:bodyPr/>
        <a:lstStyle/>
        <a:p>
          <a:r>
            <a:rPr lang="en-US" dirty="0" smtClean="0"/>
            <a:t>Opportunity to gather 1 year and 2 year blood samples in ~ 30% of population</a:t>
          </a:r>
          <a:endParaRPr lang="en-US" dirty="0"/>
        </a:p>
      </dgm:t>
    </dgm:pt>
    <dgm:pt modelId="{55AA0F6C-212A-47A5-AF25-B86EBA0FDF02}" type="parTrans" cxnId="{169F43B6-5F67-4538-89DB-6EFBD42ED4A9}">
      <dgm:prSet/>
      <dgm:spPr/>
      <dgm:t>
        <a:bodyPr/>
        <a:lstStyle/>
        <a:p>
          <a:endParaRPr lang="en-US"/>
        </a:p>
      </dgm:t>
    </dgm:pt>
    <dgm:pt modelId="{E4A7D44A-38EA-4D1B-84BF-73BE12FE92AF}" type="sibTrans" cxnId="{169F43B6-5F67-4538-89DB-6EFBD42ED4A9}">
      <dgm:prSet/>
      <dgm:spPr/>
      <dgm:t>
        <a:bodyPr/>
        <a:lstStyle/>
        <a:p>
          <a:endParaRPr lang="en-US"/>
        </a:p>
      </dgm:t>
    </dgm:pt>
    <dgm:pt modelId="{AF06F2EC-91AA-4A95-9746-3D8C5E29C8D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Future</a:t>
          </a:r>
          <a:endParaRPr lang="en-US" dirty="0"/>
        </a:p>
      </dgm:t>
    </dgm:pt>
    <dgm:pt modelId="{C533AB03-4C1D-4E11-93E7-CA8FB60AE6E6}" type="parTrans" cxnId="{3D7E8776-403E-4D5A-A7B5-017758C08FF6}">
      <dgm:prSet/>
      <dgm:spPr/>
      <dgm:t>
        <a:bodyPr/>
        <a:lstStyle/>
        <a:p>
          <a:endParaRPr lang="en-US"/>
        </a:p>
      </dgm:t>
    </dgm:pt>
    <dgm:pt modelId="{558C7DDC-0B46-4D3A-A2A2-E108C42A627E}" type="sibTrans" cxnId="{3D7E8776-403E-4D5A-A7B5-017758C08FF6}">
      <dgm:prSet/>
      <dgm:spPr/>
      <dgm:t>
        <a:bodyPr/>
        <a:lstStyle/>
        <a:p>
          <a:endParaRPr lang="en-US"/>
        </a:p>
      </dgm:t>
    </dgm:pt>
    <dgm:pt modelId="{0D598B8B-039B-40CB-8EAA-213CCBB7835E}">
      <dgm:prSet phldrT="[Text]"/>
      <dgm:spPr/>
      <dgm:t>
        <a:bodyPr/>
        <a:lstStyle/>
        <a:p>
          <a:r>
            <a:rPr lang="en-US" dirty="0" smtClean="0"/>
            <a:t>Opportunity to gather stool sample and microbiome samples</a:t>
          </a:r>
          <a:endParaRPr lang="en-US" dirty="0"/>
        </a:p>
      </dgm:t>
    </dgm:pt>
    <dgm:pt modelId="{810292E1-4867-4F7B-81DB-2D2ABC7C4329}" type="parTrans" cxnId="{B9C79B1C-E42A-4C42-A944-3834FCEE3BE7}">
      <dgm:prSet/>
      <dgm:spPr/>
      <dgm:t>
        <a:bodyPr/>
        <a:lstStyle/>
        <a:p>
          <a:endParaRPr lang="en-US"/>
        </a:p>
      </dgm:t>
    </dgm:pt>
    <dgm:pt modelId="{EFFD4E42-9658-40AB-9461-5AADCBC6B6DE}" type="sibTrans" cxnId="{B9C79B1C-E42A-4C42-A944-3834FCEE3BE7}">
      <dgm:prSet/>
      <dgm:spPr/>
      <dgm:t>
        <a:bodyPr/>
        <a:lstStyle/>
        <a:p>
          <a:endParaRPr lang="en-US"/>
        </a:p>
      </dgm:t>
    </dgm:pt>
    <dgm:pt modelId="{EE0B7D2C-2190-40AD-BAAD-3708D55CBBB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Future</a:t>
          </a:r>
          <a:endParaRPr lang="en-US" dirty="0"/>
        </a:p>
      </dgm:t>
    </dgm:pt>
    <dgm:pt modelId="{BD3240B7-FB48-4F3D-910C-3F9975C3CC94}" type="parTrans" cxnId="{8F56E25E-A629-4A2A-AB53-DDB54B3E246A}">
      <dgm:prSet/>
      <dgm:spPr/>
      <dgm:t>
        <a:bodyPr/>
        <a:lstStyle/>
        <a:p>
          <a:endParaRPr lang="en-US"/>
        </a:p>
      </dgm:t>
    </dgm:pt>
    <dgm:pt modelId="{EBA1FBBE-8482-4425-B487-B366227CB448}" type="sibTrans" cxnId="{8F56E25E-A629-4A2A-AB53-DDB54B3E246A}">
      <dgm:prSet/>
      <dgm:spPr/>
      <dgm:t>
        <a:bodyPr/>
        <a:lstStyle/>
        <a:p>
          <a:endParaRPr lang="en-US"/>
        </a:p>
      </dgm:t>
    </dgm:pt>
    <dgm:pt modelId="{07396CEA-8EF8-4FC2-BDA9-BF544F471044}">
      <dgm:prSet phldrT="[Text]"/>
      <dgm:spPr/>
      <dgm:t>
        <a:bodyPr/>
        <a:lstStyle/>
        <a:p>
          <a:r>
            <a:rPr lang="en-US" dirty="0" smtClean="0"/>
            <a:t>Opportunity to gather hair, teeth, nails as well as EMR data</a:t>
          </a:r>
          <a:endParaRPr lang="en-US" dirty="0"/>
        </a:p>
      </dgm:t>
    </dgm:pt>
    <dgm:pt modelId="{E316A79D-340F-42CF-A4F2-FCEFAC127340}" type="parTrans" cxnId="{39A0F37C-AC78-43E5-8CD4-29F550AE97A3}">
      <dgm:prSet/>
      <dgm:spPr/>
      <dgm:t>
        <a:bodyPr/>
        <a:lstStyle/>
        <a:p>
          <a:endParaRPr lang="en-US"/>
        </a:p>
      </dgm:t>
    </dgm:pt>
    <dgm:pt modelId="{DAF87C98-927F-4456-888D-3EDC2C400C92}" type="sibTrans" cxnId="{39A0F37C-AC78-43E5-8CD4-29F550AE97A3}">
      <dgm:prSet/>
      <dgm:spPr/>
      <dgm:t>
        <a:bodyPr/>
        <a:lstStyle/>
        <a:p>
          <a:endParaRPr lang="en-US"/>
        </a:p>
      </dgm:t>
    </dgm:pt>
    <dgm:pt modelId="{34E806C7-D2B7-4947-8AFB-C8257DF74F7E}">
      <dgm:prSet phldrT="[Text]"/>
      <dgm:spPr/>
      <dgm:t>
        <a:bodyPr/>
        <a:lstStyle/>
        <a:p>
          <a:r>
            <a:rPr lang="en-US" dirty="0" smtClean="0"/>
            <a:t>1-3 DOL</a:t>
          </a:r>
          <a:endParaRPr lang="en-US" dirty="0"/>
        </a:p>
      </dgm:t>
    </dgm:pt>
    <dgm:pt modelId="{54E8EBC2-826B-4618-863C-5DEEC7F5C5E3}" type="parTrans" cxnId="{D706211C-8174-4F3C-907B-504E34A78C4F}">
      <dgm:prSet/>
      <dgm:spPr/>
      <dgm:t>
        <a:bodyPr/>
        <a:lstStyle/>
        <a:p>
          <a:endParaRPr lang="en-US"/>
        </a:p>
      </dgm:t>
    </dgm:pt>
    <dgm:pt modelId="{4F9F00A3-13BA-49F5-9F4E-FAA81173B2AB}" type="sibTrans" cxnId="{D706211C-8174-4F3C-907B-504E34A78C4F}">
      <dgm:prSet/>
      <dgm:spPr/>
      <dgm:t>
        <a:bodyPr/>
        <a:lstStyle/>
        <a:p>
          <a:endParaRPr lang="en-US"/>
        </a:p>
      </dgm:t>
    </dgm:pt>
    <dgm:pt modelId="{4A10AB7F-CBDC-431E-8CA0-FCD62B770A92}">
      <dgm:prSet phldrT="[Text]"/>
      <dgm:spPr/>
      <dgm:t>
        <a:bodyPr/>
        <a:lstStyle/>
        <a:p>
          <a:r>
            <a:rPr lang="en-US" dirty="0" smtClean="0"/>
            <a:t> Infant samples (w/ NBS); (blood saliva, urine) </a:t>
          </a:r>
          <a:endParaRPr lang="en-US" dirty="0"/>
        </a:p>
      </dgm:t>
    </dgm:pt>
    <dgm:pt modelId="{EC77EE2B-3902-446E-8553-539FC4713937}" type="parTrans" cxnId="{4B5EDAFA-1F02-462B-9D9E-1AFDD2E5901C}">
      <dgm:prSet/>
      <dgm:spPr/>
      <dgm:t>
        <a:bodyPr/>
        <a:lstStyle/>
        <a:p>
          <a:endParaRPr lang="en-US"/>
        </a:p>
      </dgm:t>
    </dgm:pt>
    <dgm:pt modelId="{AFB69AF2-D87E-4101-A2AA-7E8FEA032EBC}" type="sibTrans" cxnId="{4B5EDAFA-1F02-462B-9D9E-1AFDD2E5901C}">
      <dgm:prSet/>
      <dgm:spPr/>
      <dgm:t>
        <a:bodyPr/>
        <a:lstStyle/>
        <a:p>
          <a:endParaRPr lang="en-US"/>
        </a:p>
      </dgm:t>
    </dgm:pt>
    <dgm:pt modelId="{B19F5E8D-0D39-4685-AED0-5F5A9872E073}" type="pres">
      <dgm:prSet presAssocID="{7AD1B35F-85F3-40D4-90BB-B64326B3FF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5734BB-F328-454C-820A-0C86BAEAA4D8}" type="pres">
      <dgm:prSet presAssocID="{89896CD1-420B-41A8-BC96-D3435325713A}" presName="composite" presStyleCnt="0"/>
      <dgm:spPr/>
    </dgm:pt>
    <dgm:pt modelId="{933C29D3-47FD-460F-ACD9-980B3C34BC40}" type="pres">
      <dgm:prSet presAssocID="{89896CD1-420B-41A8-BC96-D3435325713A}" presName="parentText" presStyleLbl="align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7EC84-50E3-417D-9052-A7D70FADAFFF}" type="pres">
      <dgm:prSet presAssocID="{89896CD1-420B-41A8-BC96-D3435325713A}" presName="descendantText" presStyleLbl="alignAcc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671B63-AE3F-4CAF-B914-B68422B27C12}" type="pres">
      <dgm:prSet presAssocID="{A4F73632-BBD2-41A7-A7AF-41DD09EA8409}" presName="sp" presStyleCnt="0"/>
      <dgm:spPr/>
    </dgm:pt>
    <dgm:pt modelId="{5157D679-DC7C-4F3A-97E8-9B20256BED4C}" type="pres">
      <dgm:prSet presAssocID="{4E6E4472-733A-4C8A-942F-2CEEF5D8A6D0}" presName="composite" presStyleCnt="0"/>
      <dgm:spPr/>
    </dgm:pt>
    <dgm:pt modelId="{74CFC827-8B7F-46D1-BAB0-B6BDEBF8CE5D}" type="pres">
      <dgm:prSet presAssocID="{4E6E4472-733A-4C8A-942F-2CEEF5D8A6D0}" presName="parentText" presStyleLbl="align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5A1A2-D330-4B42-9543-0B0E141B4C0A}" type="pres">
      <dgm:prSet presAssocID="{4E6E4472-733A-4C8A-942F-2CEEF5D8A6D0}" presName="descendantText" presStyleLbl="alignAcc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12D57-8AEE-42A0-AFC3-22845F868CE7}" type="pres">
      <dgm:prSet presAssocID="{09190688-A339-44B0-A4BA-2942BB58BC89}" presName="sp" presStyleCnt="0"/>
      <dgm:spPr/>
    </dgm:pt>
    <dgm:pt modelId="{8A582D71-A4FC-4EC2-BBD5-CC89AAFC394F}" type="pres">
      <dgm:prSet presAssocID="{16A4AE1B-F378-4AD0-9F15-3258D045AD68}" presName="composite" presStyleCnt="0"/>
      <dgm:spPr/>
    </dgm:pt>
    <dgm:pt modelId="{8A073675-AD7C-4766-AF11-4C4218669090}" type="pres">
      <dgm:prSet presAssocID="{16A4AE1B-F378-4AD0-9F15-3258D045AD68}" presName="parentText" presStyleLbl="align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7FB8B-04CB-4733-903A-8AD317A6C230}" type="pres">
      <dgm:prSet presAssocID="{16A4AE1B-F378-4AD0-9F15-3258D045AD68}" presName="descendantText" presStyleLbl="alignAcc1" presStyleIdx="2" presStyleCnt="9" custLinFactNeighborX="434" custLinFactNeighborY="-23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7B776-3A98-465F-A187-C8FD6966D5CA}" type="pres">
      <dgm:prSet presAssocID="{EE28ABEC-1E47-45DC-A05E-3B2FBA3A6B76}" presName="sp" presStyleCnt="0"/>
      <dgm:spPr/>
    </dgm:pt>
    <dgm:pt modelId="{483139D8-D5B4-408E-BB4D-7D89AB74B6CE}" type="pres">
      <dgm:prSet presAssocID="{34E806C7-D2B7-4947-8AFB-C8257DF74F7E}" presName="composite" presStyleCnt="0"/>
      <dgm:spPr/>
    </dgm:pt>
    <dgm:pt modelId="{5FED9E2F-0E93-45E6-B166-6CA6E4FD3F99}" type="pres">
      <dgm:prSet presAssocID="{34E806C7-D2B7-4947-8AFB-C8257DF74F7E}" presName="parentText" presStyleLbl="align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37B70-539B-4098-AE9B-938B94E7D038}" type="pres">
      <dgm:prSet presAssocID="{34E806C7-D2B7-4947-8AFB-C8257DF74F7E}" presName="descendantText" presStyleLbl="alignAcc1" presStyleIdx="3" presStyleCnt="9" custLinFactNeighborX="-523" custLinFactNeighborY="-34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E56CF-22E9-4FA1-8FD9-874E5A298A65}" type="pres">
      <dgm:prSet presAssocID="{4F9F00A3-13BA-49F5-9F4E-FAA81173B2AB}" presName="sp" presStyleCnt="0"/>
      <dgm:spPr/>
    </dgm:pt>
    <dgm:pt modelId="{7A62412E-F218-483F-885D-F6CA9AAF79E0}" type="pres">
      <dgm:prSet presAssocID="{A6741F27-5CBF-4470-958F-EC280A4B2112}" presName="composite" presStyleCnt="0"/>
      <dgm:spPr/>
    </dgm:pt>
    <dgm:pt modelId="{4104D7F4-BA56-46F2-9683-BE562A2D0CD3}" type="pres">
      <dgm:prSet presAssocID="{A6741F27-5CBF-4470-958F-EC280A4B2112}" presName="parentText" presStyleLbl="align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82ACE-A91C-4DE7-8301-E8A208EE3286}" type="pres">
      <dgm:prSet presAssocID="{A6741F27-5CBF-4470-958F-EC280A4B2112}" presName="descendantText" presStyleLbl="alignAcc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FE27A-0FE9-4761-90C8-F7466644DCC1}" type="pres">
      <dgm:prSet presAssocID="{EDBF3CF9-EEA8-4150-81A8-D76DD0387C8A}" presName="sp" presStyleCnt="0"/>
      <dgm:spPr/>
    </dgm:pt>
    <dgm:pt modelId="{D7BB5209-E003-459C-B82F-9AC7AB29F66B}" type="pres">
      <dgm:prSet presAssocID="{C394CCD1-BD12-443E-BA69-72C0D7B429CE}" presName="composite" presStyleCnt="0"/>
      <dgm:spPr/>
    </dgm:pt>
    <dgm:pt modelId="{4D178DEB-10C4-4ABE-8801-7429A7A442B9}" type="pres">
      <dgm:prSet presAssocID="{C394CCD1-BD12-443E-BA69-72C0D7B429CE}" presName="parentText" presStyleLbl="align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0F0E9-1036-430F-A750-84E094CD4BB8}" type="pres">
      <dgm:prSet presAssocID="{C394CCD1-BD12-443E-BA69-72C0D7B429CE}" presName="descendantText" presStyleLbl="alignAcc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2B0FE-B480-4014-AE7B-D86F42D77E3E}" type="pres">
      <dgm:prSet presAssocID="{E5E4B010-5752-4F82-81A9-A75DE23C9077}" presName="sp" presStyleCnt="0"/>
      <dgm:spPr/>
    </dgm:pt>
    <dgm:pt modelId="{BAB9D2E0-F876-40E2-B602-3AB0834FB97D}" type="pres">
      <dgm:prSet presAssocID="{282F1515-AB85-4483-8BA5-08DB043DE54E}" presName="composite" presStyleCnt="0"/>
      <dgm:spPr/>
    </dgm:pt>
    <dgm:pt modelId="{B9B747BD-B075-4D8E-88E5-E283B94ADCC0}" type="pres">
      <dgm:prSet presAssocID="{282F1515-AB85-4483-8BA5-08DB043DE54E}" presName="parentText" presStyleLbl="align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3082F-79A6-4DF6-A142-6605DAF1ED64}" type="pres">
      <dgm:prSet presAssocID="{282F1515-AB85-4483-8BA5-08DB043DE54E}" presName="descendantText" presStyleLbl="alignAcc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4F3B0-6204-45F2-9CFD-08F1625AAB6F}" type="pres">
      <dgm:prSet presAssocID="{3EF84059-5823-4545-908B-BEEBCE31ED99}" presName="sp" presStyleCnt="0"/>
      <dgm:spPr/>
    </dgm:pt>
    <dgm:pt modelId="{831A5154-DF8C-4D8B-BA2A-DA095AB05766}" type="pres">
      <dgm:prSet presAssocID="{AF06F2EC-91AA-4A95-9746-3D8C5E29C8D8}" presName="composite" presStyleCnt="0"/>
      <dgm:spPr/>
    </dgm:pt>
    <dgm:pt modelId="{E05B585E-CB37-4821-AF75-FD3F8F08B38F}" type="pres">
      <dgm:prSet presAssocID="{AF06F2EC-91AA-4A95-9746-3D8C5E29C8D8}" presName="parentText" presStyleLbl="align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B07BE-08CE-4C69-901F-E159CA68A458}" type="pres">
      <dgm:prSet presAssocID="{AF06F2EC-91AA-4A95-9746-3D8C5E29C8D8}" presName="descendantText" presStyleLbl="alignAcc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5AA38-0A04-4163-A7FD-92AE7ACEE724}" type="pres">
      <dgm:prSet presAssocID="{558C7DDC-0B46-4D3A-A2A2-E108C42A627E}" presName="sp" presStyleCnt="0"/>
      <dgm:spPr/>
    </dgm:pt>
    <dgm:pt modelId="{D7989450-A390-4029-BA39-1D62413D7154}" type="pres">
      <dgm:prSet presAssocID="{EE0B7D2C-2190-40AD-BAAD-3708D55CBBB4}" presName="composite" presStyleCnt="0"/>
      <dgm:spPr/>
    </dgm:pt>
    <dgm:pt modelId="{2D61BA81-4777-4781-BE6D-9EB142F140C2}" type="pres">
      <dgm:prSet presAssocID="{EE0B7D2C-2190-40AD-BAAD-3708D55CBBB4}" presName="parentText" presStyleLbl="align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2FBE5-2B9A-42AE-B8EB-BFB9397F3F54}" type="pres">
      <dgm:prSet presAssocID="{EE0B7D2C-2190-40AD-BAAD-3708D55CBBB4}" presName="descendantText" presStyleLbl="alignAcc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1D1EF7-707C-4FF3-A1B3-AC470A95EC23}" type="presOf" srcId="{0D598B8B-039B-40CB-8EAA-213CCBB7835E}" destId="{9DCB07BE-08CE-4C69-901F-E159CA68A458}" srcOrd="0" destOrd="0" presId="urn:microsoft.com/office/officeart/2005/8/layout/chevron2"/>
    <dgm:cxn modelId="{57D1A353-51AA-4D81-A978-A78FEAFBB543}" srcId="{7AD1B35F-85F3-40D4-90BB-B64326B3FFB5}" destId="{16A4AE1B-F378-4AD0-9F15-3258D045AD68}" srcOrd="2" destOrd="0" parTransId="{86CE6CD0-AD06-412B-8BCD-B79DED5A2C69}" sibTransId="{EE28ABEC-1E47-45DC-A05E-3B2FBA3A6B76}"/>
    <dgm:cxn modelId="{09D8B8F2-FEAC-49E6-B0AB-3D28CBB6A3D8}" type="presOf" srcId="{C394CCD1-BD12-443E-BA69-72C0D7B429CE}" destId="{4D178DEB-10C4-4ABE-8801-7429A7A442B9}" srcOrd="0" destOrd="0" presId="urn:microsoft.com/office/officeart/2005/8/layout/chevron2"/>
    <dgm:cxn modelId="{50972BD6-3F3B-4B9A-8306-0C44E6EDF8A4}" type="presOf" srcId="{4E6E4472-733A-4C8A-942F-2CEEF5D8A6D0}" destId="{74CFC827-8B7F-46D1-BAB0-B6BDEBF8CE5D}" srcOrd="0" destOrd="0" presId="urn:microsoft.com/office/officeart/2005/8/layout/chevron2"/>
    <dgm:cxn modelId="{C61315F3-D3E4-4207-9155-D48AEB3D886A}" type="presOf" srcId="{07396CEA-8EF8-4FC2-BDA9-BF544F471044}" destId="{E392FBE5-2B9A-42AE-B8EB-BFB9397F3F54}" srcOrd="0" destOrd="0" presId="urn:microsoft.com/office/officeart/2005/8/layout/chevron2"/>
    <dgm:cxn modelId="{8F56E25E-A629-4A2A-AB53-DDB54B3E246A}" srcId="{7AD1B35F-85F3-40D4-90BB-B64326B3FFB5}" destId="{EE0B7D2C-2190-40AD-BAAD-3708D55CBBB4}" srcOrd="8" destOrd="0" parTransId="{BD3240B7-FB48-4F3D-910C-3F9975C3CC94}" sibTransId="{EBA1FBBE-8482-4425-B487-B366227CB448}"/>
    <dgm:cxn modelId="{A91D579D-986A-4E4B-9D35-04D877EDD854}" srcId="{16A4AE1B-F378-4AD0-9F15-3258D045AD68}" destId="{16B3C7C0-38B7-4BE0-8519-25CA233E9D07}" srcOrd="0" destOrd="0" parTransId="{05361615-31FD-4ED8-BF3F-D78E3739D2B2}" sibTransId="{67A49FFA-F17C-4CF4-A143-7B61803EA130}"/>
    <dgm:cxn modelId="{C8BBC5BC-DF19-4E71-9D05-0161C9C8926F}" srcId="{7AD1B35F-85F3-40D4-90BB-B64326B3FFB5}" destId="{4E6E4472-733A-4C8A-942F-2CEEF5D8A6D0}" srcOrd="1" destOrd="0" parTransId="{3FBB5469-8B5C-43BF-AF8A-9B719A2BDEE3}" sibTransId="{09190688-A339-44B0-A4BA-2942BB58BC89}"/>
    <dgm:cxn modelId="{D2E38168-0A2B-46E2-A64A-672770AA189E}" type="presOf" srcId="{34E806C7-D2B7-4947-8AFB-C8257DF74F7E}" destId="{5FED9E2F-0E93-45E6-B166-6CA6E4FD3F99}" srcOrd="0" destOrd="0" presId="urn:microsoft.com/office/officeart/2005/8/layout/chevron2"/>
    <dgm:cxn modelId="{161D3DED-E0B7-461A-BFF9-D3A9930B121F}" type="presOf" srcId="{306E65EF-9189-43CE-8F93-11F6F36061A9}" destId="{E887EC84-50E3-417D-9052-A7D70FADAFFF}" srcOrd="0" destOrd="0" presId="urn:microsoft.com/office/officeart/2005/8/layout/chevron2"/>
    <dgm:cxn modelId="{3F076238-91BD-4D59-A65A-D9C6243C893A}" srcId="{7AD1B35F-85F3-40D4-90BB-B64326B3FFB5}" destId="{C394CCD1-BD12-443E-BA69-72C0D7B429CE}" srcOrd="5" destOrd="0" parTransId="{22D7903B-B690-4C8C-B0E7-D2C0FF525520}" sibTransId="{E5E4B010-5752-4F82-81A9-A75DE23C9077}"/>
    <dgm:cxn modelId="{AF6662F8-31DA-4073-B245-13A231684FC4}" type="presOf" srcId="{EE0B7D2C-2190-40AD-BAAD-3708D55CBBB4}" destId="{2D61BA81-4777-4781-BE6D-9EB142F140C2}" srcOrd="0" destOrd="0" presId="urn:microsoft.com/office/officeart/2005/8/layout/chevron2"/>
    <dgm:cxn modelId="{169F43B6-5F67-4538-89DB-6EFBD42ED4A9}" srcId="{282F1515-AB85-4483-8BA5-08DB043DE54E}" destId="{F0E2C236-9EF5-46F3-8AB0-A7A95309EC9F}" srcOrd="0" destOrd="0" parTransId="{55AA0F6C-212A-47A5-AF25-B86EBA0FDF02}" sibTransId="{E4A7D44A-38EA-4D1B-84BF-73BE12FE92AF}"/>
    <dgm:cxn modelId="{3D7E8776-403E-4D5A-A7B5-017758C08FF6}" srcId="{7AD1B35F-85F3-40D4-90BB-B64326B3FFB5}" destId="{AF06F2EC-91AA-4A95-9746-3D8C5E29C8D8}" srcOrd="7" destOrd="0" parTransId="{C533AB03-4C1D-4E11-93E7-CA8FB60AE6E6}" sibTransId="{558C7DDC-0B46-4D3A-A2A2-E108C42A627E}"/>
    <dgm:cxn modelId="{DF13B384-B564-4816-9861-BCCC8611BB3C}" type="presOf" srcId="{4A10AB7F-CBDC-431E-8CA0-FCD62B770A92}" destId="{AFC37B70-539B-4098-AE9B-938B94E7D038}" srcOrd="0" destOrd="0" presId="urn:microsoft.com/office/officeart/2005/8/layout/chevron2"/>
    <dgm:cxn modelId="{4B5EDAFA-1F02-462B-9D9E-1AFDD2E5901C}" srcId="{34E806C7-D2B7-4947-8AFB-C8257DF74F7E}" destId="{4A10AB7F-CBDC-431E-8CA0-FCD62B770A92}" srcOrd="0" destOrd="0" parTransId="{EC77EE2B-3902-446E-8553-539FC4713937}" sibTransId="{AFB69AF2-D87E-4101-A2AA-7E8FEA032EBC}"/>
    <dgm:cxn modelId="{02C1A2F4-A8BE-4D0C-A061-810A2B00E40E}" type="presOf" srcId="{16A4AE1B-F378-4AD0-9F15-3258D045AD68}" destId="{8A073675-AD7C-4766-AF11-4C4218669090}" srcOrd="0" destOrd="0" presId="urn:microsoft.com/office/officeart/2005/8/layout/chevron2"/>
    <dgm:cxn modelId="{5C0B6E0F-325B-473D-9BE3-39188F490EAD}" srcId="{C394CCD1-BD12-443E-BA69-72C0D7B429CE}" destId="{B7C1EF04-62C6-4E3A-9ADF-69FA84FAD881}" srcOrd="0" destOrd="0" parTransId="{908250D0-C710-4A69-8F63-0D3E6AA0AF31}" sibTransId="{E76F130C-C981-4ADB-90AC-D09F8DAF103A}"/>
    <dgm:cxn modelId="{537A525F-35F9-4EEC-850F-55CE5ADCD95B}" type="presOf" srcId="{AF06F2EC-91AA-4A95-9746-3D8C5E29C8D8}" destId="{E05B585E-CB37-4821-AF75-FD3F8F08B38F}" srcOrd="0" destOrd="0" presId="urn:microsoft.com/office/officeart/2005/8/layout/chevron2"/>
    <dgm:cxn modelId="{D706211C-8174-4F3C-907B-504E34A78C4F}" srcId="{7AD1B35F-85F3-40D4-90BB-B64326B3FFB5}" destId="{34E806C7-D2B7-4947-8AFB-C8257DF74F7E}" srcOrd="3" destOrd="0" parTransId="{54E8EBC2-826B-4618-863C-5DEEC7F5C5E3}" sibTransId="{4F9F00A3-13BA-49F5-9F4E-FAA81173B2AB}"/>
    <dgm:cxn modelId="{138483EB-9BE6-42D5-8CCB-3B14611BA5D8}" srcId="{A6741F27-5CBF-4470-958F-EC280A4B2112}" destId="{A2C1D929-5AFF-43DC-A520-5CDF006905B1}" srcOrd="0" destOrd="0" parTransId="{A32CA509-C552-49E1-AC9F-44D890746646}" sibTransId="{0BAB3B6B-0196-493D-BF9A-07FFC692B7B0}"/>
    <dgm:cxn modelId="{00116DA7-343C-4B25-BD11-4CA2A77B243B}" type="presOf" srcId="{F68BB6F3-B806-4607-8288-2F804FF4C6E6}" destId="{C555A1A2-D330-4B42-9543-0B0E141B4C0A}" srcOrd="0" destOrd="0" presId="urn:microsoft.com/office/officeart/2005/8/layout/chevron2"/>
    <dgm:cxn modelId="{CA43C621-EF6F-4CE3-9408-E2C094AC854C}" type="presOf" srcId="{282F1515-AB85-4483-8BA5-08DB043DE54E}" destId="{B9B747BD-B075-4D8E-88E5-E283B94ADCC0}" srcOrd="0" destOrd="0" presId="urn:microsoft.com/office/officeart/2005/8/layout/chevron2"/>
    <dgm:cxn modelId="{6BE7D192-6D04-4B3A-8109-57B68391CF80}" type="presOf" srcId="{A6741F27-5CBF-4470-958F-EC280A4B2112}" destId="{4104D7F4-BA56-46F2-9683-BE562A2D0CD3}" srcOrd="0" destOrd="0" presId="urn:microsoft.com/office/officeart/2005/8/layout/chevron2"/>
    <dgm:cxn modelId="{33A70901-0A15-45A4-9A06-065035C97CC8}" srcId="{7AD1B35F-85F3-40D4-90BB-B64326B3FFB5}" destId="{A6741F27-5CBF-4470-958F-EC280A4B2112}" srcOrd="4" destOrd="0" parTransId="{E3F47816-42A1-4A59-8274-7EFFFC9C2B23}" sibTransId="{EDBF3CF9-EEA8-4150-81A8-D76DD0387C8A}"/>
    <dgm:cxn modelId="{8ED7D9B0-E361-4829-81BC-64644761FD8D}" type="presOf" srcId="{A2C1D929-5AFF-43DC-A520-5CDF006905B1}" destId="{11482ACE-A91C-4DE7-8301-E8A208EE3286}" srcOrd="0" destOrd="0" presId="urn:microsoft.com/office/officeart/2005/8/layout/chevron2"/>
    <dgm:cxn modelId="{7A4619B9-B900-4D1B-A19A-7D4A9FA5D1AA}" type="presOf" srcId="{16B3C7C0-38B7-4BE0-8519-25CA233E9D07}" destId="{0187FB8B-04CB-4733-903A-8AD317A6C230}" srcOrd="0" destOrd="0" presId="urn:microsoft.com/office/officeart/2005/8/layout/chevron2"/>
    <dgm:cxn modelId="{39A0F37C-AC78-43E5-8CD4-29F550AE97A3}" srcId="{EE0B7D2C-2190-40AD-BAAD-3708D55CBBB4}" destId="{07396CEA-8EF8-4FC2-BDA9-BF544F471044}" srcOrd="0" destOrd="0" parTransId="{E316A79D-340F-42CF-A4F2-FCEFAC127340}" sibTransId="{DAF87C98-927F-4456-888D-3EDC2C400C92}"/>
    <dgm:cxn modelId="{2DC3D8B8-B53F-402A-B841-3203265E35D2}" type="presOf" srcId="{F0E2C236-9EF5-46F3-8AB0-A7A95309EC9F}" destId="{22A3082F-79A6-4DF6-A142-6605DAF1ED64}" srcOrd="0" destOrd="0" presId="urn:microsoft.com/office/officeart/2005/8/layout/chevron2"/>
    <dgm:cxn modelId="{4EB17F5A-3BD3-4DCF-BC59-61D76140716C}" type="presOf" srcId="{B7C1EF04-62C6-4E3A-9ADF-69FA84FAD881}" destId="{1680F0E9-1036-430F-A750-84E094CD4BB8}" srcOrd="0" destOrd="0" presId="urn:microsoft.com/office/officeart/2005/8/layout/chevron2"/>
    <dgm:cxn modelId="{CD7FFF49-8416-4710-9715-EEEDA98B9F9E}" srcId="{89896CD1-420B-41A8-BC96-D3435325713A}" destId="{306E65EF-9189-43CE-8F93-11F6F36061A9}" srcOrd="0" destOrd="0" parTransId="{20C10DCC-0A9A-48F0-A38D-1C99BCE268DF}" sibTransId="{73F96AFE-D45A-459E-97A0-5FBEAD0342F0}"/>
    <dgm:cxn modelId="{B5F57B04-30EF-42BA-8826-7928E7F0A9C6}" srcId="{4E6E4472-733A-4C8A-942F-2CEEF5D8A6D0}" destId="{F68BB6F3-B806-4607-8288-2F804FF4C6E6}" srcOrd="0" destOrd="0" parTransId="{D91ABA2A-6D42-4CCD-B4CC-8428739B7C3E}" sibTransId="{68DD7A2C-5BC5-4167-B1A5-6E78ABF2D0A8}"/>
    <dgm:cxn modelId="{B9C79B1C-E42A-4C42-A944-3834FCEE3BE7}" srcId="{AF06F2EC-91AA-4A95-9746-3D8C5E29C8D8}" destId="{0D598B8B-039B-40CB-8EAA-213CCBB7835E}" srcOrd="0" destOrd="0" parTransId="{810292E1-4867-4F7B-81DB-2D2ABC7C4329}" sibTransId="{EFFD4E42-9658-40AB-9461-5AADCBC6B6DE}"/>
    <dgm:cxn modelId="{2B297B72-D220-416F-91A0-9823777800D2}" srcId="{7AD1B35F-85F3-40D4-90BB-B64326B3FFB5}" destId="{282F1515-AB85-4483-8BA5-08DB043DE54E}" srcOrd="6" destOrd="0" parTransId="{F7B6ACE9-E132-464D-8A6C-154445F012B7}" sibTransId="{3EF84059-5823-4545-908B-BEEBCE31ED99}"/>
    <dgm:cxn modelId="{6B51F2AB-628F-4F2A-AB57-F9509EF9436A}" type="presOf" srcId="{7AD1B35F-85F3-40D4-90BB-B64326B3FFB5}" destId="{B19F5E8D-0D39-4685-AED0-5F5A9872E073}" srcOrd="0" destOrd="0" presId="urn:microsoft.com/office/officeart/2005/8/layout/chevron2"/>
    <dgm:cxn modelId="{645CBA0E-899D-4BC8-A1D2-0B9EDA156295}" type="presOf" srcId="{89896CD1-420B-41A8-BC96-D3435325713A}" destId="{933C29D3-47FD-460F-ACD9-980B3C34BC40}" srcOrd="0" destOrd="0" presId="urn:microsoft.com/office/officeart/2005/8/layout/chevron2"/>
    <dgm:cxn modelId="{E5BE9BB0-834B-4399-9072-CE08BD047FEA}" srcId="{7AD1B35F-85F3-40D4-90BB-B64326B3FFB5}" destId="{89896CD1-420B-41A8-BC96-D3435325713A}" srcOrd="0" destOrd="0" parTransId="{187637BB-8603-488D-9E5E-A94313BE47EB}" sibTransId="{A4F73632-BBD2-41A7-A7AF-41DD09EA8409}"/>
    <dgm:cxn modelId="{3DF6DECC-633D-4F00-9210-115100A23B9D}" type="presParOf" srcId="{B19F5E8D-0D39-4685-AED0-5F5A9872E073}" destId="{335734BB-F328-454C-820A-0C86BAEAA4D8}" srcOrd="0" destOrd="0" presId="urn:microsoft.com/office/officeart/2005/8/layout/chevron2"/>
    <dgm:cxn modelId="{8C62EEA2-06E8-4634-8B0E-9F4D6B143970}" type="presParOf" srcId="{335734BB-F328-454C-820A-0C86BAEAA4D8}" destId="{933C29D3-47FD-460F-ACD9-980B3C34BC40}" srcOrd="0" destOrd="0" presId="urn:microsoft.com/office/officeart/2005/8/layout/chevron2"/>
    <dgm:cxn modelId="{C55CEDCC-D1B6-488B-ACA6-74CB28F61E1F}" type="presParOf" srcId="{335734BB-F328-454C-820A-0C86BAEAA4D8}" destId="{E887EC84-50E3-417D-9052-A7D70FADAFFF}" srcOrd="1" destOrd="0" presId="urn:microsoft.com/office/officeart/2005/8/layout/chevron2"/>
    <dgm:cxn modelId="{D7D8E4A5-5DD0-480F-ADE7-8ABF0A950E92}" type="presParOf" srcId="{B19F5E8D-0D39-4685-AED0-5F5A9872E073}" destId="{FF671B63-AE3F-4CAF-B914-B68422B27C12}" srcOrd="1" destOrd="0" presId="urn:microsoft.com/office/officeart/2005/8/layout/chevron2"/>
    <dgm:cxn modelId="{B51684A2-E127-4970-B67B-EFE4067FF499}" type="presParOf" srcId="{B19F5E8D-0D39-4685-AED0-5F5A9872E073}" destId="{5157D679-DC7C-4F3A-97E8-9B20256BED4C}" srcOrd="2" destOrd="0" presId="urn:microsoft.com/office/officeart/2005/8/layout/chevron2"/>
    <dgm:cxn modelId="{A2C5749F-DBAE-4F10-B980-B18BE833AFFE}" type="presParOf" srcId="{5157D679-DC7C-4F3A-97E8-9B20256BED4C}" destId="{74CFC827-8B7F-46D1-BAB0-B6BDEBF8CE5D}" srcOrd="0" destOrd="0" presId="urn:microsoft.com/office/officeart/2005/8/layout/chevron2"/>
    <dgm:cxn modelId="{1F04724D-74B8-49B1-87F6-3C3C653B8825}" type="presParOf" srcId="{5157D679-DC7C-4F3A-97E8-9B20256BED4C}" destId="{C555A1A2-D330-4B42-9543-0B0E141B4C0A}" srcOrd="1" destOrd="0" presId="urn:microsoft.com/office/officeart/2005/8/layout/chevron2"/>
    <dgm:cxn modelId="{881652AD-3D97-4A6F-9370-9CD40980588C}" type="presParOf" srcId="{B19F5E8D-0D39-4685-AED0-5F5A9872E073}" destId="{4B812D57-8AEE-42A0-AFC3-22845F868CE7}" srcOrd="3" destOrd="0" presId="urn:microsoft.com/office/officeart/2005/8/layout/chevron2"/>
    <dgm:cxn modelId="{FF03FDD1-B665-4DF1-821A-9ACC1AE2735C}" type="presParOf" srcId="{B19F5E8D-0D39-4685-AED0-5F5A9872E073}" destId="{8A582D71-A4FC-4EC2-BBD5-CC89AAFC394F}" srcOrd="4" destOrd="0" presId="urn:microsoft.com/office/officeart/2005/8/layout/chevron2"/>
    <dgm:cxn modelId="{55B62344-A958-426B-92AE-8940B3CF90DE}" type="presParOf" srcId="{8A582D71-A4FC-4EC2-BBD5-CC89AAFC394F}" destId="{8A073675-AD7C-4766-AF11-4C4218669090}" srcOrd="0" destOrd="0" presId="urn:microsoft.com/office/officeart/2005/8/layout/chevron2"/>
    <dgm:cxn modelId="{B2802C1F-B5FF-4A96-B916-B26855A175C0}" type="presParOf" srcId="{8A582D71-A4FC-4EC2-BBD5-CC89AAFC394F}" destId="{0187FB8B-04CB-4733-903A-8AD317A6C230}" srcOrd="1" destOrd="0" presId="urn:microsoft.com/office/officeart/2005/8/layout/chevron2"/>
    <dgm:cxn modelId="{60FF58E4-5B98-42AC-84C6-58F847EB572A}" type="presParOf" srcId="{B19F5E8D-0D39-4685-AED0-5F5A9872E073}" destId="{32A7B776-3A98-465F-A187-C8FD6966D5CA}" srcOrd="5" destOrd="0" presId="urn:microsoft.com/office/officeart/2005/8/layout/chevron2"/>
    <dgm:cxn modelId="{B99E61FE-1503-41D8-B443-A81E2992C7F8}" type="presParOf" srcId="{B19F5E8D-0D39-4685-AED0-5F5A9872E073}" destId="{483139D8-D5B4-408E-BB4D-7D89AB74B6CE}" srcOrd="6" destOrd="0" presId="urn:microsoft.com/office/officeart/2005/8/layout/chevron2"/>
    <dgm:cxn modelId="{FA52552D-17A1-4F60-8943-B43F53B10AD7}" type="presParOf" srcId="{483139D8-D5B4-408E-BB4D-7D89AB74B6CE}" destId="{5FED9E2F-0E93-45E6-B166-6CA6E4FD3F99}" srcOrd="0" destOrd="0" presId="urn:microsoft.com/office/officeart/2005/8/layout/chevron2"/>
    <dgm:cxn modelId="{6134C969-B2A9-44C1-843F-E003B207A0C1}" type="presParOf" srcId="{483139D8-D5B4-408E-BB4D-7D89AB74B6CE}" destId="{AFC37B70-539B-4098-AE9B-938B94E7D038}" srcOrd="1" destOrd="0" presId="urn:microsoft.com/office/officeart/2005/8/layout/chevron2"/>
    <dgm:cxn modelId="{29407C8F-770C-425A-ABB1-4AD9BE5163BC}" type="presParOf" srcId="{B19F5E8D-0D39-4685-AED0-5F5A9872E073}" destId="{717E56CF-22E9-4FA1-8FD9-874E5A298A65}" srcOrd="7" destOrd="0" presId="urn:microsoft.com/office/officeart/2005/8/layout/chevron2"/>
    <dgm:cxn modelId="{70023C0D-0022-45BD-A8A4-BB1EAC0A2D26}" type="presParOf" srcId="{B19F5E8D-0D39-4685-AED0-5F5A9872E073}" destId="{7A62412E-F218-483F-885D-F6CA9AAF79E0}" srcOrd="8" destOrd="0" presId="urn:microsoft.com/office/officeart/2005/8/layout/chevron2"/>
    <dgm:cxn modelId="{CA786518-2DB6-4F67-A7C4-9273BD0A27E8}" type="presParOf" srcId="{7A62412E-F218-483F-885D-F6CA9AAF79E0}" destId="{4104D7F4-BA56-46F2-9683-BE562A2D0CD3}" srcOrd="0" destOrd="0" presId="urn:microsoft.com/office/officeart/2005/8/layout/chevron2"/>
    <dgm:cxn modelId="{36DD66D9-05CE-4AC5-9DFC-BD6488BA150B}" type="presParOf" srcId="{7A62412E-F218-483F-885D-F6CA9AAF79E0}" destId="{11482ACE-A91C-4DE7-8301-E8A208EE3286}" srcOrd="1" destOrd="0" presId="urn:microsoft.com/office/officeart/2005/8/layout/chevron2"/>
    <dgm:cxn modelId="{B4324167-1BB0-4B62-9C29-E65C52EA8077}" type="presParOf" srcId="{B19F5E8D-0D39-4685-AED0-5F5A9872E073}" destId="{D12FE27A-0FE9-4761-90C8-F7466644DCC1}" srcOrd="9" destOrd="0" presId="urn:microsoft.com/office/officeart/2005/8/layout/chevron2"/>
    <dgm:cxn modelId="{F662AE80-9B26-4290-B54E-EF280376B464}" type="presParOf" srcId="{B19F5E8D-0D39-4685-AED0-5F5A9872E073}" destId="{D7BB5209-E003-459C-B82F-9AC7AB29F66B}" srcOrd="10" destOrd="0" presId="urn:microsoft.com/office/officeart/2005/8/layout/chevron2"/>
    <dgm:cxn modelId="{46686B65-BFC9-49BF-B11A-18F2A02807C8}" type="presParOf" srcId="{D7BB5209-E003-459C-B82F-9AC7AB29F66B}" destId="{4D178DEB-10C4-4ABE-8801-7429A7A442B9}" srcOrd="0" destOrd="0" presId="urn:microsoft.com/office/officeart/2005/8/layout/chevron2"/>
    <dgm:cxn modelId="{BCA44DAC-D989-4456-9AF9-B92A0BD3C9FE}" type="presParOf" srcId="{D7BB5209-E003-459C-B82F-9AC7AB29F66B}" destId="{1680F0E9-1036-430F-A750-84E094CD4BB8}" srcOrd="1" destOrd="0" presId="urn:microsoft.com/office/officeart/2005/8/layout/chevron2"/>
    <dgm:cxn modelId="{707C4893-C1C2-4CD7-881C-34240855130B}" type="presParOf" srcId="{B19F5E8D-0D39-4685-AED0-5F5A9872E073}" destId="{C222B0FE-B480-4014-AE7B-D86F42D77E3E}" srcOrd="11" destOrd="0" presId="urn:microsoft.com/office/officeart/2005/8/layout/chevron2"/>
    <dgm:cxn modelId="{13095B00-D1FB-4B4B-8670-48662E756997}" type="presParOf" srcId="{B19F5E8D-0D39-4685-AED0-5F5A9872E073}" destId="{BAB9D2E0-F876-40E2-B602-3AB0834FB97D}" srcOrd="12" destOrd="0" presId="urn:microsoft.com/office/officeart/2005/8/layout/chevron2"/>
    <dgm:cxn modelId="{9216F39E-7B91-427A-BAB4-4B8591038807}" type="presParOf" srcId="{BAB9D2E0-F876-40E2-B602-3AB0834FB97D}" destId="{B9B747BD-B075-4D8E-88E5-E283B94ADCC0}" srcOrd="0" destOrd="0" presId="urn:microsoft.com/office/officeart/2005/8/layout/chevron2"/>
    <dgm:cxn modelId="{8FA0F48E-EFE9-486F-9146-7E96F926A9C3}" type="presParOf" srcId="{BAB9D2E0-F876-40E2-B602-3AB0834FB97D}" destId="{22A3082F-79A6-4DF6-A142-6605DAF1ED64}" srcOrd="1" destOrd="0" presId="urn:microsoft.com/office/officeart/2005/8/layout/chevron2"/>
    <dgm:cxn modelId="{7A0290F4-465E-4259-BB15-E0562311870F}" type="presParOf" srcId="{B19F5E8D-0D39-4685-AED0-5F5A9872E073}" destId="{4B74F3B0-6204-45F2-9CFD-08F1625AAB6F}" srcOrd="13" destOrd="0" presId="urn:microsoft.com/office/officeart/2005/8/layout/chevron2"/>
    <dgm:cxn modelId="{8085111E-8CE0-4B75-A1EC-94C5F6B3D1FA}" type="presParOf" srcId="{B19F5E8D-0D39-4685-AED0-5F5A9872E073}" destId="{831A5154-DF8C-4D8B-BA2A-DA095AB05766}" srcOrd="14" destOrd="0" presId="urn:microsoft.com/office/officeart/2005/8/layout/chevron2"/>
    <dgm:cxn modelId="{32504DA2-BB61-4DD3-8D6C-B439C79BAF4E}" type="presParOf" srcId="{831A5154-DF8C-4D8B-BA2A-DA095AB05766}" destId="{E05B585E-CB37-4821-AF75-FD3F8F08B38F}" srcOrd="0" destOrd="0" presId="urn:microsoft.com/office/officeart/2005/8/layout/chevron2"/>
    <dgm:cxn modelId="{CFAE1193-7F34-43E3-9274-B78C9E217F5D}" type="presParOf" srcId="{831A5154-DF8C-4D8B-BA2A-DA095AB05766}" destId="{9DCB07BE-08CE-4C69-901F-E159CA68A458}" srcOrd="1" destOrd="0" presId="urn:microsoft.com/office/officeart/2005/8/layout/chevron2"/>
    <dgm:cxn modelId="{B2C7EFAF-8335-4AD3-B92B-39675B648031}" type="presParOf" srcId="{B19F5E8D-0D39-4685-AED0-5F5A9872E073}" destId="{0CD5AA38-0A04-4163-A7FD-92AE7ACEE724}" srcOrd="15" destOrd="0" presId="urn:microsoft.com/office/officeart/2005/8/layout/chevron2"/>
    <dgm:cxn modelId="{9736BF9C-9505-4B9D-9F19-C4F24ECAC917}" type="presParOf" srcId="{B19F5E8D-0D39-4685-AED0-5F5A9872E073}" destId="{D7989450-A390-4029-BA39-1D62413D7154}" srcOrd="16" destOrd="0" presId="urn:microsoft.com/office/officeart/2005/8/layout/chevron2"/>
    <dgm:cxn modelId="{CFDE5418-7E8D-48D8-B6EC-E4215802849A}" type="presParOf" srcId="{D7989450-A390-4029-BA39-1D62413D7154}" destId="{2D61BA81-4777-4781-BE6D-9EB142F140C2}" srcOrd="0" destOrd="0" presId="urn:microsoft.com/office/officeart/2005/8/layout/chevron2"/>
    <dgm:cxn modelId="{666215F6-B750-4A00-B37B-51AE71FA2E5D}" type="presParOf" srcId="{D7989450-A390-4029-BA39-1D62413D7154}" destId="{E392FBE5-2B9A-42AE-B8EB-BFB9397F3F5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154F2-C5A6-44CF-AEEA-8A4E589B99F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8EF938-5B1D-4D76-8996-5E2D6B7DEC3A}">
      <dgm:prSet phldrT="[Text]" custT="1"/>
      <dgm:spPr/>
      <dgm:t>
        <a:bodyPr/>
        <a:lstStyle/>
        <a:p>
          <a:r>
            <a:rPr lang="en-US" sz="2400" b="1" dirty="0" smtClean="0"/>
            <a:t>102 &amp; ECHO</a:t>
          </a:r>
          <a:endParaRPr lang="en-US" sz="2400" b="1" dirty="0"/>
        </a:p>
      </dgm:t>
    </dgm:pt>
    <dgm:pt modelId="{18018200-7F2F-445A-A6F8-3D6BEEC560B2}" type="parTrans" cxnId="{1A710DC9-DFE7-4224-AC64-9D57F94FF40F}">
      <dgm:prSet/>
      <dgm:spPr/>
      <dgm:t>
        <a:bodyPr/>
        <a:lstStyle/>
        <a:p>
          <a:endParaRPr lang="en-US"/>
        </a:p>
      </dgm:t>
    </dgm:pt>
    <dgm:pt modelId="{E33C7FEA-8527-43C6-A676-E3CD9FC0DD55}" type="sibTrans" cxnId="{1A710DC9-DFE7-4224-AC64-9D57F94FF40F}">
      <dgm:prSet/>
      <dgm:spPr/>
      <dgm:t>
        <a:bodyPr/>
        <a:lstStyle/>
        <a:p>
          <a:endParaRPr lang="en-US"/>
        </a:p>
      </dgm:t>
    </dgm:pt>
    <dgm:pt modelId="{9E62A938-8BCF-4187-88BE-011BA6096A58}">
      <dgm:prSet phldrT="[Text]" custT="1"/>
      <dgm:spPr/>
      <dgm:t>
        <a:bodyPr/>
        <a:lstStyle/>
        <a:p>
          <a:r>
            <a:rPr lang="en-US" sz="1200" b="1" dirty="0" smtClean="0"/>
            <a:t>ECHO WIDE</a:t>
          </a:r>
          <a:endParaRPr lang="en-US" sz="1200" b="1" dirty="0"/>
        </a:p>
      </dgm:t>
    </dgm:pt>
    <dgm:pt modelId="{5F5F7859-4DF8-42FB-A97C-CD9571A8ED6D}" type="parTrans" cxnId="{FA4A5868-EEFA-437D-8C18-F07925EFE97C}">
      <dgm:prSet/>
      <dgm:spPr/>
      <dgm:t>
        <a:bodyPr/>
        <a:lstStyle/>
        <a:p>
          <a:endParaRPr lang="en-US" sz="1100" b="1"/>
        </a:p>
      </dgm:t>
    </dgm:pt>
    <dgm:pt modelId="{DBD2B91C-7DBA-4F2F-8328-A3E609CDDC91}" type="sibTrans" cxnId="{FA4A5868-EEFA-437D-8C18-F07925EFE97C}">
      <dgm:prSet/>
      <dgm:spPr/>
      <dgm:t>
        <a:bodyPr/>
        <a:lstStyle/>
        <a:p>
          <a:endParaRPr lang="en-US"/>
        </a:p>
      </dgm:t>
    </dgm:pt>
    <dgm:pt modelId="{E59DF63E-89DC-4B99-BC17-2F6AC2818C66}">
      <dgm:prSet phldrT="[Text]" custT="1"/>
      <dgm:spPr/>
      <dgm:t>
        <a:bodyPr/>
        <a:lstStyle/>
        <a:p>
          <a:r>
            <a:rPr lang="en-US" sz="1200" b="1" dirty="0" smtClean="0"/>
            <a:t>Other Grants, Collaborations, Sub Projects and Disease Cohorts</a:t>
          </a:r>
          <a:endParaRPr lang="en-US" sz="1200" b="1" dirty="0"/>
        </a:p>
      </dgm:t>
    </dgm:pt>
    <dgm:pt modelId="{64477E81-A033-4E55-B559-81F070BA17D6}" type="parTrans" cxnId="{2DDA1754-FE5E-41BA-AF63-F67D7E1C3802}">
      <dgm:prSet/>
      <dgm:spPr/>
      <dgm:t>
        <a:bodyPr/>
        <a:lstStyle/>
        <a:p>
          <a:endParaRPr lang="en-US" sz="1100" b="1"/>
        </a:p>
      </dgm:t>
    </dgm:pt>
    <dgm:pt modelId="{C134D623-499E-469D-A3A7-87B44AD90143}" type="sibTrans" cxnId="{2DDA1754-FE5E-41BA-AF63-F67D7E1C3802}">
      <dgm:prSet/>
      <dgm:spPr/>
      <dgm:t>
        <a:bodyPr/>
        <a:lstStyle/>
        <a:p>
          <a:endParaRPr lang="en-US"/>
        </a:p>
      </dgm:t>
    </dgm:pt>
    <dgm:pt modelId="{4844CB1B-18B2-4D63-87A1-AEA60EE0A059}">
      <dgm:prSet phldrT="[Text]" custT="1"/>
      <dgm:spPr/>
      <dgm:t>
        <a:bodyPr/>
        <a:lstStyle/>
        <a:p>
          <a:r>
            <a:rPr lang="en-US" sz="1100" b="1" dirty="0" smtClean="0"/>
            <a:t>Obesity</a:t>
          </a:r>
          <a:endParaRPr lang="en-US" sz="1100" b="1" dirty="0"/>
        </a:p>
      </dgm:t>
    </dgm:pt>
    <dgm:pt modelId="{3402F782-DE71-4C01-AF09-871080152F43}" type="parTrans" cxnId="{867103B7-E734-49F9-A2AB-FA90DAB4425B}">
      <dgm:prSet/>
      <dgm:spPr/>
      <dgm:t>
        <a:bodyPr/>
        <a:lstStyle/>
        <a:p>
          <a:endParaRPr lang="en-US" sz="1100" b="1"/>
        </a:p>
      </dgm:t>
    </dgm:pt>
    <dgm:pt modelId="{598A0180-533D-4788-A020-9A00E833DE78}" type="sibTrans" cxnId="{867103B7-E734-49F9-A2AB-FA90DAB4425B}">
      <dgm:prSet/>
      <dgm:spPr/>
      <dgm:t>
        <a:bodyPr/>
        <a:lstStyle/>
        <a:p>
          <a:endParaRPr lang="en-US"/>
        </a:p>
      </dgm:t>
    </dgm:pt>
    <dgm:pt modelId="{279C6865-FBB0-44A3-96B5-30733FE935FA}">
      <dgm:prSet custT="1"/>
      <dgm:spPr/>
      <dgm:t>
        <a:bodyPr/>
        <a:lstStyle/>
        <a:p>
          <a:r>
            <a:rPr lang="en-US" sz="1100" b="1" dirty="0" smtClean="0"/>
            <a:t>Autism</a:t>
          </a:r>
          <a:endParaRPr lang="en-US" sz="1100" b="1" dirty="0"/>
        </a:p>
      </dgm:t>
    </dgm:pt>
    <dgm:pt modelId="{B1767409-81C0-4EF7-BC5D-3D740BEFE4ED}" type="parTrans" cxnId="{9CF9B2CB-E958-4199-8740-CF5145C0FA2D}">
      <dgm:prSet/>
      <dgm:spPr/>
      <dgm:t>
        <a:bodyPr/>
        <a:lstStyle/>
        <a:p>
          <a:endParaRPr lang="en-US" sz="1100" b="1"/>
        </a:p>
      </dgm:t>
    </dgm:pt>
    <dgm:pt modelId="{94221371-186A-4B18-989A-E1F352C2EB7E}" type="sibTrans" cxnId="{9CF9B2CB-E958-4199-8740-CF5145C0FA2D}">
      <dgm:prSet/>
      <dgm:spPr/>
      <dgm:t>
        <a:bodyPr/>
        <a:lstStyle/>
        <a:p>
          <a:endParaRPr lang="en-US"/>
        </a:p>
      </dgm:t>
    </dgm:pt>
    <dgm:pt modelId="{9E1D6FB5-277C-40F5-A8D7-0F7389108810}">
      <dgm:prSet custT="1"/>
      <dgm:spPr/>
      <dgm:t>
        <a:bodyPr/>
        <a:lstStyle/>
        <a:p>
          <a:r>
            <a:rPr lang="en-US" sz="1100" b="1" dirty="0" smtClean="0"/>
            <a:t>Microbiome</a:t>
          </a:r>
          <a:endParaRPr lang="en-US" sz="1100" b="1" dirty="0"/>
        </a:p>
      </dgm:t>
    </dgm:pt>
    <dgm:pt modelId="{89F976A7-E3FA-4908-9F27-FB1F5F2E6116}" type="parTrans" cxnId="{4CC30723-D9D9-4C57-BD63-D0886414A057}">
      <dgm:prSet/>
      <dgm:spPr/>
      <dgm:t>
        <a:bodyPr/>
        <a:lstStyle/>
        <a:p>
          <a:endParaRPr lang="en-US" sz="1100" b="1"/>
        </a:p>
      </dgm:t>
    </dgm:pt>
    <dgm:pt modelId="{B8578531-796E-4446-92FD-69CC7A2ED094}" type="sibTrans" cxnId="{4CC30723-D9D9-4C57-BD63-D0886414A057}">
      <dgm:prSet/>
      <dgm:spPr/>
      <dgm:t>
        <a:bodyPr/>
        <a:lstStyle/>
        <a:p>
          <a:endParaRPr lang="en-US"/>
        </a:p>
      </dgm:t>
    </dgm:pt>
    <dgm:pt modelId="{B4531E70-5C03-4A5A-A924-72395F8677CD}">
      <dgm:prSet custT="1"/>
      <dgm:spPr/>
      <dgm:t>
        <a:bodyPr/>
        <a:lstStyle/>
        <a:p>
          <a:r>
            <a:rPr lang="en-US" sz="1100" b="1" dirty="0" smtClean="0"/>
            <a:t>Collective Analysis Studies</a:t>
          </a:r>
        </a:p>
        <a:p>
          <a:r>
            <a:rPr lang="en-US" sz="1100" b="1" dirty="0" smtClean="0"/>
            <a:t> </a:t>
          </a:r>
          <a:r>
            <a:rPr lang="en-US" sz="1100" b="1" dirty="0" smtClean="0">
              <a:solidFill>
                <a:srgbClr val="FF0000"/>
              </a:solidFill>
            </a:rPr>
            <a:t>EC0xxx</a:t>
          </a:r>
          <a:endParaRPr lang="en-US" sz="1100" b="1" dirty="0">
            <a:solidFill>
              <a:srgbClr val="FF0000"/>
            </a:solidFill>
          </a:endParaRPr>
        </a:p>
      </dgm:t>
    </dgm:pt>
    <dgm:pt modelId="{718938FD-D061-42B5-A938-91D3563E1920}" type="parTrans" cxnId="{87CCBA60-2522-445E-9C8E-CA415DCA4B28}">
      <dgm:prSet/>
      <dgm:spPr/>
      <dgm:t>
        <a:bodyPr/>
        <a:lstStyle/>
        <a:p>
          <a:endParaRPr lang="en-US" sz="1100" b="1"/>
        </a:p>
      </dgm:t>
    </dgm:pt>
    <dgm:pt modelId="{D119883D-0B05-4A31-AFF1-DEC3B4E65930}" type="sibTrans" cxnId="{87CCBA60-2522-445E-9C8E-CA415DCA4B28}">
      <dgm:prSet/>
      <dgm:spPr/>
      <dgm:t>
        <a:bodyPr/>
        <a:lstStyle/>
        <a:p>
          <a:endParaRPr lang="en-US"/>
        </a:p>
      </dgm:t>
    </dgm:pt>
    <dgm:pt modelId="{5852571E-0484-4FE3-9A20-B04C3547AB99}">
      <dgm:prSet custT="1"/>
      <dgm:spPr/>
      <dgm:t>
        <a:bodyPr/>
        <a:lstStyle/>
        <a:p>
          <a:r>
            <a:rPr lang="en-US" sz="1100" b="1" dirty="0" smtClean="0"/>
            <a:t>Gestational Diabetes</a:t>
          </a:r>
          <a:endParaRPr lang="en-US" sz="1100" b="1" dirty="0"/>
        </a:p>
      </dgm:t>
    </dgm:pt>
    <dgm:pt modelId="{CE0E8E10-0684-4439-A22F-0F06F7AE67A1}" type="parTrans" cxnId="{D71E0F0E-E6AB-4D63-956B-430548202393}">
      <dgm:prSet/>
      <dgm:spPr/>
      <dgm:t>
        <a:bodyPr/>
        <a:lstStyle/>
        <a:p>
          <a:endParaRPr lang="en-US" sz="1100" b="1"/>
        </a:p>
      </dgm:t>
    </dgm:pt>
    <dgm:pt modelId="{B6D1EA6E-E6C8-4365-912C-072C6DA05AC6}" type="sibTrans" cxnId="{D71E0F0E-E6AB-4D63-956B-430548202393}">
      <dgm:prSet/>
      <dgm:spPr/>
      <dgm:t>
        <a:bodyPr/>
        <a:lstStyle/>
        <a:p>
          <a:endParaRPr lang="en-US"/>
        </a:p>
      </dgm:t>
    </dgm:pt>
    <dgm:pt modelId="{1D6C9341-E000-45FF-B9FB-999515B240EA}">
      <dgm:prSet custT="1"/>
      <dgm:spPr/>
      <dgm:t>
        <a:bodyPr/>
        <a:lstStyle/>
        <a:p>
          <a:r>
            <a:rPr lang="en-US" sz="1000" b="1" dirty="0" smtClean="0"/>
            <a:t>Breast Milk and Maternal Confidence </a:t>
          </a:r>
          <a:endParaRPr lang="en-US" sz="1000" b="1" dirty="0"/>
        </a:p>
      </dgm:t>
    </dgm:pt>
    <dgm:pt modelId="{773D1D8B-9275-46D2-88E1-0E788B19D340}" type="parTrans" cxnId="{E5F09BA4-E492-4AD4-9395-8E42E886F8C6}">
      <dgm:prSet/>
      <dgm:spPr/>
      <dgm:t>
        <a:bodyPr/>
        <a:lstStyle/>
        <a:p>
          <a:endParaRPr lang="en-US" sz="1100" b="1"/>
        </a:p>
      </dgm:t>
    </dgm:pt>
    <dgm:pt modelId="{FB886DF8-1865-4AF1-BB3B-F0FD3D35C7B2}" type="sibTrans" cxnId="{E5F09BA4-E492-4AD4-9395-8E42E886F8C6}">
      <dgm:prSet/>
      <dgm:spPr/>
      <dgm:t>
        <a:bodyPr/>
        <a:lstStyle/>
        <a:p>
          <a:endParaRPr lang="en-US"/>
        </a:p>
      </dgm:t>
    </dgm:pt>
    <dgm:pt modelId="{9DF640B7-A969-48C2-8B1C-07CA46E530DA}">
      <dgm:prSet custT="1"/>
      <dgm:spPr/>
      <dgm:t>
        <a:bodyPr/>
        <a:lstStyle/>
        <a:p>
          <a:r>
            <a:rPr lang="en-US" sz="1200" b="1" dirty="0" smtClean="0"/>
            <a:t>ECHO PEDS</a:t>
          </a:r>
          <a:endParaRPr lang="en-US" sz="1200" b="1" dirty="0"/>
        </a:p>
      </dgm:t>
    </dgm:pt>
    <dgm:pt modelId="{AAD50B0F-D74F-4D22-AB87-B0E2B76D90E0}" type="parTrans" cxnId="{C43CA984-87C4-4591-995D-2FDB9EFFFC13}">
      <dgm:prSet/>
      <dgm:spPr/>
      <dgm:t>
        <a:bodyPr/>
        <a:lstStyle/>
        <a:p>
          <a:endParaRPr lang="en-US"/>
        </a:p>
      </dgm:t>
    </dgm:pt>
    <dgm:pt modelId="{5C92D4E8-C5CB-4167-9F23-7573CDCB77FD}" type="sibTrans" cxnId="{C43CA984-87C4-4591-995D-2FDB9EFFFC13}">
      <dgm:prSet/>
      <dgm:spPr/>
      <dgm:t>
        <a:bodyPr/>
        <a:lstStyle/>
        <a:p>
          <a:endParaRPr lang="en-US"/>
        </a:p>
      </dgm:t>
    </dgm:pt>
    <dgm:pt modelId="{C03C2B18-1A5B-4613-9E77-5320DA90508C}">
      <dgm:prSet/>
      <dgm:spPr/>
      <dgm:t>
        <a:bodyPr/>
        <a:lstStyle/>
        <a:p>
          <a:r>
            <a:rPr lang="en-US" dirty="0" smtClean="0"/>
            <a:t>….</a:t>
          </a:r>
          <a:endParaRPr lang="en-US" dirty="0"/>
        </a:p>
      </dgm:t>
    </dgm:pt>
    <dgm:pt modelId="{D353F970-D594-4A0C-BFF6-EF234088CE98}" type="parTrans" cxnId="{EC263714-EA27-4B4A-A938-22E15F04E48F}">
      <dgm:prSet/>
      <dgm:spPr/>
      <dgm:t>
        <a:bodyPr/>
        <a:lstStyle/>
        <a:p>
          <a:endParaRPr lang="en-US"/>
        </a:p>
      </dgm:t>
    </dgm:pt>
    <dgm:pt modelId="{15FDEE8A-2739-4863-AF8B-595B8346B11E}" type="sibTrans" cxnId="{EC263714-EA27-4B4A-A938-22E15F04E48F}">
      <dgm:prSet/>
      <dgm:spPr/>
      <dgm:t>
        <a:bodyPr/>
        <a:lstStyle/>
        <a:p>
          <a:endParaRPr lang="en-US"/>
        </a:p>
      </dgm:t>
    </dgm:pt>
    <dgm:pt modelId="{63F4F800-7985-4A39-A5FB-D0F5AB27D34A}" type="pres">
      <dgm:prSet presAssocID="{AD1154F2-C5A6-44CF-AEEA-8A4E589B99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5C5DC95-BF3A-413A-9269-D8C33CFFE35C}" type="pres">
      <dgm:prSet presAssocID="{698EF938-5B1D-4D76-8996-5E2D6B7DEC3A}" presName="hierRoot1" presStyleCnt="0"/>
      <dgm:spPr/>
      <dgm:t>
        <a:bodyPr/>
        <a:lstStyle/>
        <a:p>
          <a:endParaRPr lang="en-US"/>
        </a:p>
      </dgm:t>
    </dgm:pt>
    <dgm:pt modelId="{431DA082-F409-4620-B8FE-CCCF3BCDB3FF}" type="pres">
      <dgm:prSet presAssocID="{698EF938-5B1D-4D76-8996-5E2D6B7DEC3A}" presName="composite" presStyleCnt="0"/>
      <dgm:spPr/>
      <dgm:t>
        <a:bodyPr/>
        <a:lstStyle/>
        <a:p>
          <a:endParaRPr lang="en-US"/>
        </a:p>
      </dgm:t>
    </dgm:pt>
    <dgm:pt modelId="{D1E854E4-DE58-4B3A-8B42-5C1C8F0AF698}" type="pres">
      <dgm:prSet presAssocID="{698EF938-5B1D-4D76-8996-5E2D6B7DEC3A}" presName="background" presStyleLbl="node0" presStyleIdx="0" presStyleCnt="1"/>
      <dgm:spPr/>
      <dgm:t>
        <a:bodyPr/>
        <a:lstStyle/>
        <a:p>
          <a:endParaRPr lang="en-US"/>
        </a:p>
      </dgm:t>
    </dgm:pt>
    <dgm:pt modelId="{DB701E17-CB84-4978-BCE3-EF7F8012B8A6}" type="pres">
      <dgm:prSet presAssocID="{698EF938-5B1D-4D76-8996-5E2D6B7DEC3A}" presName="text" presStyleLbl="fgAcc0" presStyleIdx="0" presStyleCnt="1" custScaleX="307760" custScaleY="173983" custLinFactY="-49606" custLinFactNeighborX="1961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BD621B-9288-4BAD-898C-107AC2A336C2}" type="pres">
      <dgm:prSet presAssocID="{698EF938-5B1D-4D76-8996-5E2D6B7DEC3A}" presName="hierChild2" presStyleCnt="0"/>
      <dgm:spPr/>
      <dgm:t>
        <a:bodyPr/>
        <a:lstStyle/>
        <a:p>
          <a:endParaRPr lang="en-US"/>
        </a:p>
      </dgm:t>
    </dgm:pt>
    <dgm:pt modelId="{09278F33-982E-4CD8-8816-5844CD1BF246}" type="pres">
      <dgm:prSet presAssocID="{AAD50B0F-D74F-4D22-AB87-B0E2B76D90E0}" presName="Name10" presStyleLbl="parChTrans1D2" presStyleIdx="0" presStyleCnt="3"/>
      <dgm:spPr/>
      <dgm:t>
        <a:bodyPr/>
        <a:lstStyle/>
        <a:p>
          <a:endParaRPr lang="en-US"/>
        </a:p>
      </dgm:t>
    </dgm:pt>
    <dgm:pt modelId="{4118C3A2-5C00-491F-878D-3F2F64DBBBE8}" type="pres">
      <dgm:prSet presAssocID="{9DF640B7-A969-48C2-8B1C-07CA46E530DA}" presName="hierRoot2" presStyleCnt="0"/>
      <dgm:spPr/>
    </dgm:pt>
    <dgm:pt modelId="{92894A7D-F152-4E4C-959D-9EC698E6AE83}" type="pres">
      <dgm:prSet presAssocID="{9DF640B7-A969-48C2-8B1C-07CA46E530DA}" presName="composite2" presStyleCnt="0"/>
      <dgm:spPr/>
    </dgm:pt>
    <dgm:pt modelId="{2C889F1C-741A-476D-9297-040F2366F948}" type="pres">
      <dgm:prSet presAssocID="{9DF640B7-A969-48C2-8B1C-07CA46E530DA}" presName="background2" presStyleLbl="node2" presStyleIdx="0" presStyleCnt="3"/>
      <dgm:spPr/>
    </dgm:pt>
    <dgm:pt modelId="{F93A2748-6790-48D2-A4EE-DC3FA3C46B48}" type="pres">
      <dgm:prSet presAssocID="{9DF640B7-A969-48C2-8B1C-07CA46E530DA}" presName="text2" presStyleLbl="fgAcc2" presStyleIdx="0" presStyleCnt="3" custScaleX="168646" custLinFactNeighborX="-11153" custLinFactNeighborY="-64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9809CA-D9AA-4EC5-B3F2-58437B995D9D}" type="pres">
      <dgm:prSet presAssocID="{9DF640B7-A969-48C2-8B1C-07CA46E530DA}" presName="hierChild3" presStyleCnt="0"/>
      <dgm:spPr/>
    </dgm:pt>
    <dgm:pt modelId="{C2B821EC-96D0-4857-83A6-61EF3CC9D477}" type="pres">
      <dgm:prSet presAssocID="{5F5F7859-4DF8-42FB-A97C-CD9571A8ED6D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0F2ED2C-ECA6-47F1-BF93-B38E47E5CE1A}" type="pres">
      <dgm:prSet presAssocID="{9E62A938-8BCF-4187-88BE-011BA6096A58}" presName="hierRoot2" presStyleCnt="0"/>
      <dgm:spPr/>
    </dgm:pt>
    <dgm:pt modelId="{2C9DC10A-BF7B-4E82-BB81-237813E34EDD}" type="pres">
      <dgm:prSet presAssocID="{9E62A938-8BCF-4187-88BE-011BA6096A58}" presName="composite2" presStyleCnt="0"/>
      <dgm:spPr/>
    </dgm:pt>
    <dgm:pt modelId="{2329568E-B256-40BB-AEB7-BDA0E9BA1B1A}" type="pres">
      <dgm:prSet presAssocID="{9E62A938-8BCF-4187-88BE-011BA6096A58}" presName="background2" presStyleLbl="node2" presStyleIdx="1" presStyleCnt="3"/>
      <dgm:spPr/>
    </dgm:pt>
    <dgm:pt modelId="{EA7931D2-05D8-497B-A0B0-563FA69093C5}" type="pres">
      <dgm:prSet presAssocID="{9E62A938-8BCF-4187-88BE-011BA6096A58}" presName="text2" presStyleLbl="fgAcc2" presStyleIdx="1" presStyleCnt="3" custScaleX="171431" custLinFactNeighborX="-979" custLinFactNeighborY="-58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279AF1-AB7A-4C90-9A18-0CDB7D352D1C}" type="pres">
      <dgm:prSet presAssocID="{9E62A938-8BCF-4187-88BE-011BA6096A58}" presName="hierChild3" presStyleCnt="0"/>
      <dgm:spPr/>
    </dgm:pt>
    <dgm:pt modelId="{554852FE-2D0C-4EC3-832A-4C713C0CDE93}" type="pres">
      <dgm:prSet presAssocID="{718938FD-D061-42B5-A938-91D3563E1920}" presName="Name17" presStyleLbl="parChTrans1D3" presStyleIdx="0" presStyleCnt="7"/>
      <dgm:spPr/>
      <dgm:t>
        <a:bodyPr/>
        <a:lstStyle/>
        <a:p>
          <a:endParaRPr lang="en-US"/>
        </a:p>
      </dgm:t>
    </dgm:pt>
    <dgm:pt modelId="{41248EF8-49A0-4D1C-A965-A2676677A834}" type="pres">
      <dgm:prSet presAssocID="{B4531E70-5C03-4A5A-A924-72395F8677CD}" presName="hierRoot3" presStyleCnt="0"/>
      <dgm:spPr/>
    </dgm:pt>
    <dgm:pt modelId="{75CFEC5A-351E-4137-957A-1CD2EDE5EE5B}" type="pres">
      <dgm:prSet presAssocID="{B4531E70-5C03-4A5A-A924-72395F8677CD}" presName="composite3" presStyleCnt="0"/>
      <dgm:spPr/>
    </dgm:pt>
    <dgm:pt modelId="{8EE7BCAA-07FD-451D-A7FC-3CD3A6ADCAD1}" type="pres">
      <dgm:prSet presAssocID="{B4531E70-5C03-4A5A-A924-72395F8677CD}" presName="background3" presStyleLbl="node3" presStyleIdx="0" presStyleCnt="7"/>
      <dgm:spPr/>
    </dgm:pt>
    <dgm:pt modelId="{3DAB8807-FF9A-4511-90B5-4E581B6E9EA6}" type="pres">
      <dgm:prSet presAssocID="{B4531E70-5C03-4A5A-A924-72395F8677CD}" presName="text3" presStyleLbl="fgAcc3" presStyleIdx="0" presStyleCnt="7" custScaleX="272702" custLinFactY="78600" custLinFactNeighborX="-1778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ACF672-233E-405C-A0FF-BBE4BBB12D89}" type="pres">
      <dgm:prSet presAssocID="{B4531E70-5C03-4A5A-A924-72395F8677CD}" presName="hierChild4" presStyleCnt="0"/>
      <dgm:spPr/>
    </dgm:pt>
    <dgm:pt modelId="{76F5D9A2-E16C-4A72-890C-58B58B5EF0D6}" type="pres">
      <dgm:prSet presAssocID="{64477E81-A033-4E55-B559-81F070BA17D6}" presName="Name10" presStyleLbl="parChTrans1D2" presStyleIdx="2" presStyleCnt="3"/>
      <dgm:spPr/>
      <dgm:t>
        <a:bodyPr/>
        <a:lstStyle/>
        <a:p>
          <a:endParaRPr lang="en-US"/>
        </a:p>
      </dgm:t>
    </dgm:pt>
    <dgm:pt modelId="{3259B2C8-53DC-420D-8AD9-150944CBCCCA}" type="pres">
      <dgm:prSet presAssocID="{E59DF63E-89DC-4B99-BC17-2F6AC2818C66}" presName="hierRoot2" presStyleCnt="0"/>
      <dgm:spPr/>
      <dgm:t>
        <a:bodyPr/>
        <a:lstStyle/>
        <a:p>
          <a:endParaRPr lang="en-US"/>
        </a:p>
      </dgm:t>
    </dgm:pt>
    <dgm:pt modelId="{7FC1BE8F-13D5-45BD-B69A-90C554E6E01F}" type="pres">
      <dgm:prSet presAssocID="{E59DF63E-89DC-4B99-BC17-2F6AC2818C66}" presName="composite2" presStyleCnt="0"/>
      <dgm:spPr/>
      <dgm:t>
        <a:bodyPr/>
        <a:lstStyle/>
        <a:p>
          <a:endParaRPr lang="en-US"/>
        </a:p>
      </dgm:t>
    </dgm:pt>
    <dgm:pt modelId="{8D0F6309-E476-4D7E-BC0B-9C5448D3B190}" type="pres">
      <dgm:prSet presAssocID="{E59DF63E-89DC-4B99-BC17-2F6AC2818C66}" presName="background2" presStyleLbl="node2" presStyleIdx="2" presStyleCnt="3"/>
      <dgm:spPr/>
      <dgm:t>
        <a:bodyPr/>
        <a:lstStyle/>
        <a:p>
          <a:endParaRPr lang="en-US"/>
        </a:p>
      </dgm:t>
    </dgm:pt>
    <dgm:pt modelId="{459F0E44-8ADD-4B3D-A4C8-92394F11960C}" type="pres">
      <dgm:prSet presAssocID="{E59DF63E-89DC-4B99-BC17-2F6AC2818C66}" presName="text2" presStyleLbl="fgAcc2" presStyleIdx="2" presStyleCnt="3" custScaleX="393865" custLinFactNeighborX="49597" custLinFactNeighborY="-941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CDE04F-7E2F-49EF-9538-91A06270B6A4}" type="pres">
      <dgm:prSet presAssocID="{E59DF63E-89DC-4B99-BC17-2F6AC2818C66}" presName="hierChild3" presStyleCnt="0"/>
      <dgm:spPr/>
      <dgm:t>
        <a:bodyPr/>
        <a:lstStyle/>
        <a:p>
          <a:endParaRPr lang="en-US"/>
        </a:p>
      </dgm:t>
    </dgm:pt>
    <dgm:pt modelId="{D92FFCC8-0FEF-4FC1-A299-F038F615577A}" type="pres">
      <dgm:prSet presAssocID="{3402F782-DE71-4C01-AF09-871080152F43}" presName="Name17" presStyleLbl="parChTrans1D3" presStyleIdx="1" presStyleCnt="7"/>
      <dgm:spPr/>
      <dgm:t>
        <a:bodyPr/>
        <a:lstStyle/>
        <a:p>
          <a:endParaRPr lang="en-US"/>
        </a:p>
      </dgm:t>
    </dgm:pt>
    <dgm:pt modelId="{651180F5-51C7-48A6-AB3B-A233EAFF5ED0}" type="pres">
      <dgm:prSet presAssocID="{4844CB1B-18B2-4D63-87A1-AEA60EE0A059}" presName="hierRoot3" presStyleCnt="0"/>
      <dgm:spPr/>
      <dgm:t>
        <a:bodyPr/>
        <a:lstStyle/>
        <a:p>
          <a:endParaRPr lang="en-US"/>
        </a:p>
      </dgm:t>
    </dgm:pt>
    <dgm:pt modelId="{7EA949B8-A3FE-4130-BE6D-84DF2ACFBBB4}" type="pres">
      <dgm:prSet presAssocID="{4844CB1B-18B2-4D63-87A1-AEA60EE0A059}" presName="composite3" presStyleCnt="0"/>
      <dgm:spPr/>
      <dgm:t>
        <a:bodyPr/>
        <a:lstStyle/>
        <a:p>
          <a:endParaRPr lang="en-US"/>
        </a:p>
      </dgm:t>
    </dgm:pt>
    <dgm:pt modelId="{AB6037F0-9518-41E9-87D1-5116B1E8BE91}" type="pres">
      <dgm:prSet presAssocID="{4844CB1B-18B2-4D63-87A1-AEA60EE0A059}" presName="background3" presStyleLbl="node3" presStyleIdx="1" presStyleCnt="7"/>
      <dgm:spPr/>
      <dgm:t>
        <a:bodyPr/>
        <a:lstStyle/>
        <a:p>
          <a:endParaRPr lang="en-US"/>
        </a:p>
      </dgm:t>
    </dgm:pt>
    <dgm:pt modelId="{5C6FFA53-7E03-4D50-BD50-28CC40B11AFD}" type="pres">
      <dgm:prSet presAssocID="{4844CB1B-18B2-4D63-87A1-AEA60EE0A059}" presName="text3" presStyleLbl="fgAcc3" presStyleIdx="1" presStyleCnt="7" custLinFactNeighborY="-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DE7BCD-ED24-4BC1-9DCC-D6B77DB3DA2E}" type="pres">
      <dgm:prSet presAssocID="{4844CB1B-18B2-4D63-87A1-AEA60EE0A059}" presName="hierChild4" presStyleCnt="0"/>
      <dgm:spPr/>
      <dgm:t>
        <a:bodyPr/>
        <a:lstStyle/>
        <a:p>
          <a:endParaRPr lang="en-US"/>
        </a:p>
      </dgm:t>
    </dgm:pt>
    <dgm:pt modelId="{748F7AD9-2E9E-4F40-A7EC-F45515861F99}" type="pres">
      <dgm:prSet presAssocID="{B1767409-81C0-4EF7-BC5D-3D740BEFE4ED}" presName="Name17" presStyleLbl="parChTrans1D3" presStyleIdx="2" presStyleCnt="7"/>
      <dgm:spPr/>
      <dgm:t>
        <a:bodyPr/>
        <a:lstStyle/>
        <a:p>
          <a:endParaRPr lang="en-US"/>
        </a:p>
      </dgm:t>
    </dgm:pt>
    <dgm:pt modelId="{D88B913E-D1EF-4FA2-B667-048C93BD9920}" type="pres">
      <dgm:prSet presAssocID="{279C6865-FBB0-44A3-96B5-30733FE935FA}" presName="hierRoot3" presStyleCnt="0"/>
      <dgm:spPr/>
      <dgm:t>
        <a:bodyPr/>
        <a:lstStyle/>
        <a:p>
          <a:endParaRPr lang="en-US"/>
        </a:p>
      </dgm:t>
    </dgm:pt>
    <dgm:pt modelId="{D071A4D3-3B68-4216-9E1B-111BCD6E1349}" type="pres">
      <dgm:prSet presAssocID="{279C6865-FBB0-44A3-96B5-30733FE935FA}" presName="composite3" presStyleCnt="0"/>
      <dgm:spPr/>
      <dgm:t>
        <a:bodyPr/>
        <a:lstStyle/>
        <a:p>
          <a:endParaRPr lang="en-US"/>
        </a:p>
      </dgm:t>
    </dgm:pt>
    <dgm:pt modelId="{6A83B0DD-90EE-4A0B-A058-F07FBD6F421C}" type="pres">
      <dgm:prSet presAssocID="{279C6865-FBB0-44A3-96B5-30733FE935FA}" presName="background3" presStyleLbl="node3" presStyleIdx="2" presStyleCnt="7"/>
      <dgm:spPr/>
      <dgm:t>
        <a:bodyPr/>
        <a:lstStyle/>
        <a:p>
          <a:endParaRPr lang="en-US"/>
        </a:p>
      </dgm:t>
    </dgm:pt>
    <dgm:pt modelId="{AFC9FE8F-668A-48D1-AAFB-CF9DD8A91105}" type="pres">
      <dgm:prSet presAssocID="{279C6865-FBB0-44A3-96B5-30733FE935FA}" presName="text3" presStyleLbl="fgAcc3" presStyleIdx="2" presStyleCnt="7" custLinFactNeighborY="-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7356F8-6E8E-40BA-9346-657D4842CE07}" type="pres">
      <dgm:prSet presAssocID="{279C6865-FBB0-44A3-96B5-30733FE935FA}" presName="hierChild4" presStyleCnt="0"/>
      <dgm:spPr/>
      <dgm:t>
        <a:bodyPr/>
        <a:lstStyle/>
        <a:p>
          <a:endParaRPr lang="en-US"/>
        </a:p>
      </dgm:t>
    </dgm:pt>
    <dgm:pt modelId="{7C2E8A78-609A-40AA-BFB6-B9278B716510}" type="pres">
      <dgm:prSet presAssocID="{89F976A7-E3FA-4908-9F27-FB1F5F2E6116}" presName="Name17" presStyleLbl="parChTrans1D3" presStyleIdx="3" presStyleCnt="7"/>
      <dgm:spPr/>
      <dgm:t>
        <a:bodyPr/>
        <a:lstStyle/>
        <a:p>
          <a:endParaRPr lang="en-US"/>
        </a:p>
      </dgm:t>
    </dgm:pt>
    <dgm:pt modelId="{C7B77B50-E191-4402-B107-28C57662F86B}" type="pres">
      <dgm:prSet presAssocID="{9E1D6FB5-277C-40F5-A8D7-0F7389108810}" presName="hierRoot3" presStyleCnt="0"/>
      <dgm:spPr/>
      <dgm:t>
        <a:bodyPr/>
        <a:lstStyle/>
        <a:p>
          <a:endParaRPr lang="en-US"/>
        </a:p>
      </dgm:t>
    </dgm:pt>
    <dgm:pt modelId="{3E7AF89C-0A6E-473E-8BB0-C0BD6A80944A}" type="pres">
      <dgm:prSet presAssocID="{9E1D6FB5-277C-40F5-A8D7-0F7389108810}" presName="composite3" presStyleCnt="0"/>
      <dgm:spPr/>
      <dgm:t>
        <a:bodyPr/>
        <a:lstStyle/>
        <a:p>
          <a:endParaRPr lang="en-US"/>
        </a:p>
      </dgm:t>
    </dgm:pt>
    <dgm:pt modelId="{73605A77-E719-459C-AA4B-09DB596C9D9F}" type="pres">
      <dgm:prSet presAssocID="{9E1D6FB5-277C-40F5-A8D7-0F7389108810}" presName="background3" presStyleLbl="node3" presStyleIdx="3" presStyleCnt="7"/>
      <dgm:spPr/>
      <dgm:t>
        <a:bodyPr/>
        <a:lstStyle/>
        <a:p>
          <a:endParaRPr lang="en-US"/>
        </a:p>
      </dgm:t>
    </dgm:pt>
    <dgm:pt modelId="{F8B33AAA-0A58-4305-99CC-1C18D5B3DC02}" type="pres">
      <dgm:prSet presAssocID="{9E1D6FB5-277C-40F5-A8D7-0F7389108810}" presName="text3" presStyleLbl="fgAcc3" presStyleIdx="3" presStyleCnt="7" custScaleX="140840" custLinFactNeighborY="-21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714412-2279-4F7F-8E04-144142774C2D}" type="pres">
      <dgm:prSet presAssocID="{9E1D6FB5-277C-40F5-A8D7-0F7389108810}" presName="hierChild4" presStyleCnt="0"/>
      <dgm:spPr/>
      <dgm:t>
        <a:bodyPr/>
        <a:lstStyle/>
        <a:p>
          <a:endParaRPr lang="en-US"/>
        </a:p>
      </dgm:t>
    </dgm:pt>
    <dgm:pt modelId="{3B84B6C7-5DBF-4BB7-85D8-BBBC10ABF025}" type="pres">
      <dgm:prSet presAssocID="{CE0E8E10-0684-4439-A22F-0F06F7AE67A1}" presName="Name17" presStyleLbl="parChTrans1D3" presStyleIdx="4" presStyleCnt="7"/>
      <dgm:spPr/>
      <dgm:t>
        <a:bodyPr/>
        <a:lstStyle/>
        <a:p>
          <a:endParaRPr lang="en-US"/>
        </a:p>
      </dgm:t>
    </dgm:pt>
    <dgm:pt modelId="{94EEA5FF-5D47-4D13-A79A-D8AE0F459E6A}" type="pres">
      <dgm:prSet presAssocID="{5852571E-0484-4FE3-9A20-B04C3547AB99}" presName="hierRoot3" presStyleCnt="0"/>
      <dgm:spPr/>
      <dgm:t>
        <a:bodyPr/>
        <a:lstStyle/>
        <a:p>
          <a:endParaRPr lang="en-US"/>
        </a:p>
      </dgm:t>
    </dgm:pt>
    <dgm:pt modelId="{EB147955-F1EC-4CAA-9930-276DE8963E81}" type="pres">
      <dgm:prSet presAssocID="{5852571E-0484-4FE3-9A20-B04C3547AB99}" presName="composite3" presStyleCnt="0"/>
      <dgm:spPr/>
      <dgm:t>
        <a:bodyPr/>
        <a:lstStyle/>
        <a:p>
          <a:endParaRPr lang="en-US"/>
        </a:p>
      </dgm:t>
    </dgm:pt>
    <dgm:pt modelId="{C928687E-BBBE-4FEF-8034-5CCF72DB70AE}" type="pres">
      <dgm:prSet presAssocID="{5852571E-0484-4FE3-9A20-B04C3547AB99}" presName="background3" presStyleLbl="node3" presStyleIdx="4" presStyleCnt="7"/>
      <dgm:spPr/>
      <dgm:t>
        <a:bodyPr/>
        <a:lstStyle/>
        <a:p>
          <a:endParaRPr lang="en-US"/>
        </a:p>
      </dgm:t>
    </dgm:pt>
    <dgm:pt modelId="{06F6C7BF-7F44-43C2-9E26-DB502847345E}" type="pres">
      <dgm:prSet presAssocID="{5852571E-0484-4FE3-9A20-B04C3547AB99}" presName="text3" presStyleLbl="fgAcc3" presStyleIdx="4" presStyleCnt="7" custScaleX="124854" custLinFactNeighborY="-21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3A9378-3627-4073-9445-B2B3A2ACA1AF}" type="pres">
      <dgm:prSet presAssocID="{5852571E-0484-4FE3-9A20-B04C3547AB99}" presName="hierChild4" presStyleCnt="0"/>
      <dgm:spPr/>
      <dgm:t>
        <a:bodyPr/>
        <a:lstStyle/>
        <a:p>
          <a:endParaRPr lang="en-US"/>
        </a:p>
      </dgm:t>
    </dgm:pt>
    <dgm:pt modelId="{032416FA-294E-41FB-851B-D61B2E94F257}" type="pres">
      <dgm:prSet presAssocID="{773D1D8B-9275-46D2-88E1-0E788B19D340}" presName="Name17" presStyleLbl="parChTrans1D3" presStyleIdx="5" presStyleCnt="7"/>
      <dgm:spPr/>
      <dgm:t>
        <a:bodyPr/>
        <a:lstStyle/>
        <a:p>
          <a:endParaRPr lang="en-US"/>
        </a:p>
      </dgm:t>
    </dgm:pt>
    <dgm:pt modelId="{F44EB592-9FE7-42D1-AE16-F9D98DEA3344}" type="pres">
      <dgm:prSet presAssocID="{1D6C9341-E000-45FF-B9FB-999515B240EA}" presName="hierRoot3" presStyleCnt="0"/>
      <dgm:spPr/>
      <dgm:t>
        <a:bodyPr/>
        <a:lstStyle/>
        <a:p>
          <a:endParaRPr lang="en-US"/>
        </a:p>
      </dgm:t>
    </dgm:pt>
    <dgm:pt modelId="{42336823-E397-4974-B90E-BB8C52A6FC2E}" type="pres">
      <dgm:prSet presAssocID="{1D6C9341-E000-45FF-B9FB-999515B240EA}" presName="composite3" presStyleCnt="0"/>
      <dgm:spPr/>
      <dgm:t>
        <a:bodyPr/>
        <a:lstStyle/>
        <a:p>
          <a:endParaRPr lang="en-US"/>
        </a:p>
      </dgm:t>
    </dgm:pt>
    <dgm:pt modelId="{1E93A0CD-236F-469D-A97B-32695C82DE09}" type="pres">
      <dgm:prSet presAssocID="{1D6C9341-E000-45FF-B9FB-999515B240EA}" presName="background3" presStyleLbl="node3" presStyleIdx="5" presStyleCnt="7"/>
      <dgm:spPr/>
      <dgm:t>
        <a:bodyPr/>
        <a:lstStyle/>
        <a:p>
          <a:endParaRPr lang="en-US"/>
        </a:p>
      </dgm:t>
    </dgm:pt>
    <dgm:pt modelId="{EF859032-A89D-4F02-BCAC-2EB51D0FA6D5}" type="pres">
      <dgm:prSet presAssocID="{1D6C9341-E000-45FF-B9FB-999515B240EA}" presName="text3" presStyleLbl="fgAcc3" presStyleIdx="5" presStyleCnt="7" custScaleX="139315" custScaleY="86920" custLinFactNeighborY="-3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565C46-3833-4F77-8D3C-52A29A3CD502}" type="pres">
      <dgm:prSet presAssocID="{1D6C9341-E000-45FF-B9FB-999515B240EA}" presName="hierChild4" presStyleCnt="0"/>
      <dgm:spPr/>
      <dgm:t>
        <a:bodyPr/>
        <a:lstStyle/>
        <a:p>
          <a:endParaRPr lang="en-US"/>
        </a:p>
      </dgm:t>
    </dgm:pt>
    <dgm:pt modelId="{857CB569-9C26-407A-AD35-CAADD82C223F}" type="pres">
      <dgm:prSet presAssocID="{D353F970-D594-4A0C-BFF6-EF234088CE98}" presName="Name17" presStyleLbl="parChTrans1D3" presStyleIdx="6" presStyleCnt="7"/>
      <dgm:spPr/>
      <dgm:t>
        <a:bodyPr/>
        <a:lstStyle/>
        <a:p>
          <a:endParaRPr lang="en-US"/>
        </a:p>
      </dgm:t>
    </dgm:pt>
    <dgm:pt modelId="{BEE19341-DF5A-417B-8E44-B627DEDD2363}" type="pres">
      <dgm:prSet presAssocID="{C03C2B18-1A5B-4613-9E77-5320DA90508C}" presName="hierRoot3" presStyleCnt="0"/>
      <dgm:spPr/>
    </dgm:pt>
    <dgm:pt modelId="{7B49AA3C-8EB2-4011-B20B-3EC4A67B638C}" type="pres">
      <dgm:prSet presAssocID="{C03C2B18-1A5B-4613-9E77-5320DA90508C}" presName="composite3" presStyleCnt="0"/>
      <dgm:spPr/>
    </dgm:pt>
    <dgm:pt modelId="{489436AB-56DD-4EEC-B5B7-76D7D5C7F0A0}" type="pres">
      <dgm:prSet presAssocID="{C03C2B18-1A5B-4613-9E77-5320DA90508C}" presName="background3" presStyleLbl="node3" presStyleIdx="6" presStyleCnt="7"/>
      <dgm:spPr/>
    </dgm:pt>
    <dgm:pt modelId="{5FA903DF-EB66-4404-8600-63A8E7CC20BD}" type="pres">
      <dgm:prSet presAssocID="{C03C2B18-1A5B-4613-9E77-5320DA90508C}" presName="text3" presStyleLbl="fgAcc3" presStyleIdx="6" presStyleCnt="7" custLinFactNeighborY="-21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42EF10-8717-47C1-99DB-B8CC553152EA}" type="pres">
      <dgm:prSet presAssocID="{C03C2B18-1A5B-4613-9E77-5320DA90508C}" presName="hierChild4" presStyleCnt="0"/>
      <dgm:spPr/>
    </dgm:pt>
  </dgm:ptLst>
  <dgm:cxnLst>
    <dgm:cxn modelId="{2400DE57-4A35-4BAB-B54E-9AE7A336975C}" type="presOf" srcId="{D353F970-D594-4A0C-BFF6-EF234088CE98}" destId="{857CB569-9C26-407A-AD35-CAADD82C223F}" srcOrd="0" destOrd="0" presId="urn:microsoft.com/office/officeart/2005/8/layout/hierarchy1"/>
    <dgm:cxn modelId="{2DDA1754-FE5E-41BA-AF63-F67D7E1C3802}" srcId="{698EF938-5B1D-4D76-8996-5E2D6B7DEC3A}" destId="{E59DF63E-89DC-4B99-BC17-2F6AC2818C66}" srcOrd="2" destOrd="0" parTransId="{64477E81-A033-4E55-B559-81F070BA17D6}" sibTransId="{C134D623-499E-469D-A3A7-87B44AD90143}"/>
    <dgm:cxn modelId="{F1839B34-33B9-4B81-86E3-D88FDEB09630}" type="presOf" srcId="{5F5F7859-4DF8-42FB-A97C-CD9571A8ED6D}" destId="{C2B821EC-96D0-4857-83A6-61EF3CC9D477}" srcOrd="0" destOrd="0" presId="urn:microsoft.com/office/officeart/2005/8/layout/hierarchy1"/>
    <dgm:cxn modelId="{1A710DC9-DFE7-4224-AC64-9D57F94FF40F}" srcId="{AD1154F2-C5A6-44CF-AEEA-8A4E589B99F6}" destId="{698EF938-5B1D-4D76-8996-5E2D6B7DEC3A}" srcOrd="0" destOrd="0" parTransId="{18018200-7F2F-445A-A6F8-3D6BEEC560B2}" sibTransId="{E33C7FEA-8527-43C6-A676-E3CD9FC0DD55}"/>
    <dgm:cxn modelId="{EC263714-EA27-4B4A-A938-22E15F04E48F}" srcId="{E59DF63E-89DC-4B99-BC17-2F6AC2818C66}" destId="{C03C2B18-1A5B-4613-9E77-5320DA90508C}" srcOrd="5" destOrd="0" parTransId="{D353F970-D594-4A0C-BFF6-EF234088CE98}" sibTransId="{15FDEE8A-2739-4863-AF8B-595B8346B11E}"/>
    <dgm:cxn modelId="{B59C41AC-A63A-4F3C-AF1B-09AD47DBA3C4}" type="presOf" srcId="{9E1D6FB5-277C-40F5-A8D7-0F7389108810}" destId="{F8B33AAA-0A58-4305-99CC-1C18D5B3DC02}" srcOrd="0" destOrd="0" presId="urn:microsoft.com/office/officeart/2005/8/layout/hierarchy1"/>
    <dgm:cxn modelId="{5E1A4348-6E4B-495A-824A-E49F8AEE66D1}" type="presOf" srcId="{AAD50B0F-D74F-4D22-AB87-B0E2B76D90E0}" destId="{09278F33-982E-4CD8-8816-5844CD1BF246}" srcOrd="0" destOrd="0" presId="urn:microsoft.com/office/officeart/2005/8/layout/hierarchy1"/>
    <dgm:cxn modelId="{867103B7-E734-49F9-A2AB-FA90DAB4425B}" srcId="{E59DF63E-89DC-4B99-BC17-2F6AC2818C66}" destId="{4844CB1B-18B2-4D63-87A1-AEA60EE0A059}" srcOrd="0" destOrd="0" parTransId="{3402F782-DE71-4C01-AF09-871080152F43}" sibTransId="{598A0180-533D-4788-A020-9A00E833DE78}"/>
    <dgm:cxn modelId="{189DEFE5-2012-41DC-8B4B-D58A784DD9D3}" type="presOf" srcId="{1D6C9341-E000-45FF-B9FB-999515B240EA}" destId="{EF859032-A89D-4F02-BCAC-2EB51D0FA6D5}" srcOrd="0" destOrd="0" presId="urn:microsoft.com/office/officeart/2005/8/layout/hierarchy1"/>
    <dgm:cxn modelId="{7F794C26-A764-42BA-B01F-42593309F24A}" type="presOf" srcId="{9E62A938-8BCF-4187-88BE-011BA6096A58}" destId="{EA7931D2-05D8-497B-A0B0-563FA69093C5}" srcOrd="0" destOrd="0" presId="urn:microsoft.com/office/officeart/2005/8/layout/hierarchy1"/>
    <dgm:cxn modelId="{9CF9B2CB-E958-4199-8740-CF5145C0FA2D}" srcId="{E59DF63E-89DC-4B99-BC17-2F6AC2818C66}" destId="{279C6865-FBB0-44A3-96B5-30733FE935FA}" srcOrd="1" destOrd="0" parTransId="{B1767409-81C0-4EF7-BC5D-3D740BEFE4ED}" sibTransId="{94221371-186A-4B18-989A-E1F352C2EB7E}"/>
    <dgm:cxn modelId="{4CC30723-D9D9-4C57-BD63-D0886414A057}" srcId="{E59DF63E-89DC-4B99-BC17-2F6AC2818C66}" destId="{9E1D6FB5-277C-40F5-A8D7-0F7389108810}" srcOrd="2" destOrd="0" parTransId="{89F976A7-E3FA-4908-9F27-FB1F5F2E6116}" sibTransId="{B8578531-796E-4446-92FD-69CC7A2ED094}"/>
    <dgm:cxn modelId="{F678B44F-4328-4DFE-BA9A-9DB6089B6D3D}" type="presOf" srcId="{B1767409-81C0-4EF7-BC5D-3D740BEFE4ED}" destId="{748F7AD9-2E9E-4F40-A7EC-F45515861F99}" srcOrd="0" destOrd="0" presId="urn:microsoft.com/office/officeart/2005/8/layout/hierarchy1"/>
    <dgm:cxn modelId="{87CCBA60-2522-445E-9C8E-CA415DCA4B28}" srcId="{9E62A938-8BCF-4187-88BE-011BA6096A58}" destId="{B4531E70-5C03-4A5A-A924-72395F8677CD}" srcOrd="0" destOrd="0" parTransId="{718938FD-D061-42B5-A938-91D3563E1920}" sibTransId="{D119883D-0B05-4A31-AFF1-DEC3B4E65930}"/>
    <dgm:cxn modelId="{8CAEB1D4-9867-4D16-8379-0137B706A417}" type="presOf" srcId="{C03C2B18-1A5B-4613-9E77-5320DA90508C}" destId="{5FA903DF-EB66-4404-8600-63A8E7CC20BD}" srcOrd="0" destOrd="0" presId="urn:microsoft.com/office/officeart/2005/8/layout/hierarchy1"/>
    <dgm:cxn modelId="{E5F09BA4-E492-4AD4-9395-8E42E886F8C6}" srcId="{E59DF63E-89DC-4B99-BC17-2F6AC2818C66}" destId="{1D6C9341-E000-45FF-B9FB-999515B240EA}" srcOrd="4" destOrd="0" parTransId="{773D1D8B-9275-46D2-88E1-0E788B19D340}" sibTransId="{FB886DF8-1865-4AF1-BB3B-F0FD3D35C7B2}"/>
    <dgm:cxn modelId="{527DE55C-411C-46BB-AA45-2FA6069E34BE}" type="presOf" srcId="{CE0E8E10-0684-4439-A22F-0F06F7AE67A1}" destId="{3B84B6C7-5DBF-4BB7-85D8-BBBC10ABF025}" srcOrd="0" destOrd="0" presId="urn:microsoft.com/office/officeart/2005/8/layout/hierarchy1"/>
    <dgm:cxn modelId="{FA4A5868-EEFA-437D-8C18-F07925EFE97C}" srcId="{698EF938-5B1D-4D76-8996-5E2D6B7DEC3A}" destId="{9E62A938-8BCF-4187-88BE-011BA6096A58}" srcOrd="1" destOrd="0" parTransId="{5F5F7859-4DF8-42FB-A97C-CD9571A8ED6D}" sibTransId="{DBD2B91C-7DBA-4F2F-8328-A3E609CDDC91}"/>
    <dgm:cxn modelId="{3E57D9C1-79F0-4497-A59F-75ACF2D7A31E}" type="presOf" srcId="{773D1D8B-9275-46D2-88E1-0E788B19D340}" destId="{032416FA-294E-41FB-851B-D61B2E94F257}" srcOrd="0" destOrd="0" presId="urn:microsoft.com/office/officeart/2005/8/layout/hierarchy1"/>
    <dgm:cxn modelId="{300843A8-2591-49B5-9D62-14D302E7D668}" type="presOf" srcId="{698EF938-5B1D-4D76-8996-5E2D6B7DEC3A}" destId="{DB701E17-CB84-4978-BCE3-EF7F8012B8A6}" srcOrd="0" destOrd="0" presId="urn:microsoft.com/office/officeart/2005/8/layout/hierarchy1"/>
    <dgm:cxn modelId="{8FB29280-9303-477C-840F-210F9A97A459}" type="presOf" srcId="{89F976A7-E3FA-4908-9F27-FB1F5F2E6116}" destId="{7C2E8A78-609A-40AA-BFB6-B9278B716510}" srcOrd="0" destOrd="0" presId="urn:microsoft.com/office/officeart/2005/8/layout/hierarchy1"/>
    <dgm:cxn modelId="{9DA54CBB-6CE7-47F5-9394-105B95F8A86B}" type="presOf" srcId="{5852571E-0484-4FE3-9A20-B04C3547AB99}" destId="{06F6C7BF-7F44-43C2-9E26-DB502847345E}" srcOrd="0" destOrd="0" presId="urn:microsoft.com/office/officeart/2005/8/layout/hierarchy1"/>
    <dgm:cxn modelId="{490229ED-918A-46DB-B8C4-A10DC47254AE}" type="presOf" srcId="{B4531E70-5C03-4A5A-A924-72395F8677CD}" destId="{3DAB8807-FF9A-4511-90B5-4E581B6E9EA6}" srcOrd="0" destOrd="0" presId="urn:microsoft.com/office/officeart/2005/8/layout/hierarchy1"/>
    <dgm:cxn modelId="{BEB8FAAF-FA42-4886-B90B-9D7B9CE9DEAA}" type="presOf" srcId="{9DF640B7-A969-48C2-8B1C-07CA46E530DA}" destId="{F93A2748-6790-48D2-A4EE-DC3FA3C46B48}" srcOrd="0" destOrd="0" presId="urn:microsoft.com/office/officeart/2005/8/layout/hierarchy1"/>
    <dgm:cxn modelId="{0ABE74F1-A24F-4DD7-B174-C3C4E811092B}" type="presOf" srcId="{279C6865-FBB0-44A3-96B5-30733FE935FA}" destId="{AFC9FE8F-668A-48D1-AAFB-CF9DD8A91105}" srcOrd="0" destOrd="0" presId="urn:microsoft.com/office/officeart/2005/8/layout/hierarchy1"/>
    <dgm:cxn modelId="{929E5671-4049-45AC-8D0D-33F7C59D1EFB}" type="presOf" srcId="{E59DF63E-89DC-4B99-BC17-2F6AC2818C66}" destId="{459F0E44-8ADD-4B3D-A4C8-92394F11960C}" srcOrd="0" destOrd="0" presId="urn:microsoft.com/office/officeart/2005/8/layout/hierarchy1"/>
    <dgm:cxn modelId="{C43CA984-87C4-4591-995D-2FDB9EFFFC13}" srcId="{698EF938-5B1D-4D76-8996-5E2D6B7DEC3A}" destId="{9DF640B7-A969-48C2-8B1C-07CA46E530DA}" srcOrd="0" destOrd="0" parTransId="{AAD50B0F-D74F-4D22-AB87-B0E2B76D90E0}" sibTransId="{5C92D4E8-C5CB-4167-9F23-7573CDCB77FD}"/>
    <dgm:cxn modelId="{C8978E90-4024-46E5-A4C6-A47C6F7F93CA}" type="presOf" srcId="{AD1154F2-C5A6-44CF-AEEA-8A4E589B99F6}" destId="{63F4F800-7985-4A39-A5FB-D0F5AB27D34A}" srcOrd="0" destOrd="0" presId="urn:microsoft.com/office/officeart/2005/8/layout/hierarchy1"/>
    <dgm:cxn modelId="{19767061-F582-4B6A-A1CC-9089DD3F3BEB}" type="presOf" srcId="{718938FD-D061-42B5-A938-91D3563E1920}" destId="{554852FE-2D0C-4EC3-832A-4C713C0CDE93}" srcOrd="0" destOrd="0" presId="urn:microsoft.com/office/officeart/2005/8/layout/hierarchy1"/>
    <dgm:cxn modelId="{2B7AFC21-1BA7-4B2F-A62E-B21FBE69DF2E}" type="presOf" srcId="{64477E81-A033-4E55-B559-81F070BA17D6}" destId="{76F5D9A2-E16C-4A72-890C-58B58B5EF0D6}" srcOrd="0" destOrd="0" presId="urn:microsoft.com/office/officeart/2005/8/layout/hierarchy1"/>
    <dgm:cxn modelId="{EEA4D13A-8264-45BA-BEEE-80410B980206}" type="presOf" srcId="{4844CB1B-18B2-4D63-87A1-AEA60EE0A059}" destId="{5C6FFA53-7E03-4D50-BD50-28CC40B11AFD}" srcOrd="0" destOrd="0" presId="urn:microsoft.com/office/officeart/2005/8/layout/hierarchy1"/>
    <dgm:cxn modelId="{D71E0F0E-E6AB-4D63-956B-430548202393}" srcId="{E59DF63E-89DC-4B99-BC17-2F6AC2818C66}" destId="{5852571E-0484-4FE3-9A20-B04C3547AB99}" srcOrd="3" destOrd="0" parTransId="{CE0E8E10-0684-4439-A22F-0F06F7AE67A1}" sibTransId="{B6D1EA6E-E6C8-4365-912C-072C6DA05AC6}"/>
    <dgm:cxn modelId="{D7109220-8B65-4DCF-80E7-F54BA79D4483}" type="presOf" srcId="{3402F782-DE71-4C01-AF09-871080152F43}" destId="{D92FFCC8-0FEF-4FC1-A299-F038F615577A}" srcOrd="0" destOrd="0" presId="urn:microsoft.com/office/officeart/2005/8/layout/hierarchy1"/>
    <dgm:cxn modelId="{0B8994C6-D410-471B-90E1-1F64864167C1}" type="presParOf" srcId="{63F4F800-7985-4A39-A5FB-D0F5AB27D34A}" destId="{05C5DC95-BF3A-413A-9269-D8C33CFFE35C}" srcOrd="0" destOrd="0" presId="urn:microsoft.com/office/officeart/2005/8/layout/hierarchy1"/>
    <dgm:cxn modelId="{5FC98D00-2E2F-44FA-B92F-2C0A59B7A3BC}" type="presParOf" srcId="{05C5DC95-BF3A-413A-9269-D8C33CFFE35C}" destId="{431DA082-F409-4620-B8FE-CCCF3BCDB3FF}" srcOrd="0" destOrd="0" presId="urn:microsoft.com/office/officeart/2005/8/layout/hierarchy1"/>
    <dgm:cxn modelId="{4FECAA47-17C0-48A5-A936-910F6B2879FA}" type="presParOf" srcId="{431DA082-F409-4620-B8FE-CCCF3BCDB3FF}" destId="{D1E854E4-DE58-4B3A-8B42-5C1C8F0AF698}" srcOrd="0" destOrd="0" presId="urn:microsoft.com/office/officeart/2005/8/layout/hierarchy1"/>
    <dgm:cxn modelId="{7FDC616A-92DC-4E43-BD2C-4758703A4353}" type="presParOf" srcId="{431DA082-F409-4620-B8FE-CCCF3BCDB3FF}" destId="{DB701E17-CB84-4978-BCE3-EF7F8012B8A6}" srcOrd="1" destOrd="0" presId="urn:microsoft.com/office/officeart/2005/8/layout/hierarchy1"/>
    <dgm:cxn modelId="{2977A91C-5985-4810-B672-198790B3657A}" type="presParOf" srcId="{05C5DC95-BF3A-413A-9269-D8C33CFFE35C}" destId="{7EBD621B-9288-4BAD-898C-107AC2A336C2}" srcOrd="1" destOrd="0" presId="urn:microsoft.com/office/officeart/2005/8/layout/hierarchy1"/>
    <dgm:cxn modelId="{4175869C-F8F0-4519-BA72-99459D09F675}" type="presParOf" srcId="{7EBD621B-9288-4BAD-898C-107AC2A336C2}" destId="{09278F33-982E-4CD8-8816-5844CD1BF246}" srcOrd="0" destOrd="0" presId="urn:microsoft.com/office/officeart/2005/8/layout/hierarchy1"/>
    <dgm:cxn modelId="{72CB91CD-0F67-4C44-80E6-F12F87EB3B3F}" type="presParOf" srcId="{7EBD621B-9288-4BAD-898C-107AC2A336C2}" destId="{4118C3A2-5C00-491F-878D-3F2F64DBBBE8}" srcOrd="1" destOrd="0" presId="urn:microsoft.com/office/officeart/2005/8/layout/hierarchy1"/>
    <dgm:cxn modelId="{3EFD4AEC-3C49-4D2D-8889-D42DA2D136EC}" type="presParOf" srcId="{4118C3A2-5C00-491F-878D-3F2F64DBBBE8}" destId="{92894A7D-F152-4E4C-959D-9EC698E6AE83}" srcOrd="0" destOrd="0" presId="urn:microsoft.com/office/officeart/2005/8/layout/hierarchy1"/>
    <dgm:cxn modelId="{348C3AE8-302F-43F4-820E-4C712D53F7A0}" type="presParOf" srcId="{92894A7D-F152-4E4C-959D-9EC698E6AE83}" destId="{2C889F1C-741A-476D-9297-040F2366F948}" srcOrd="0" destOrd="0" presId="urn:microsoft.com/office/officeart/2005/8/layout/hierarchy1"/>
    <dgm:cxn modelId="{FBB1CC9D-DFF2-4C67-98A1-242A2C835708}" type="presParOf" srcId="{92894A7D-F152-4E4C-959D-9EC698E6AE83}" destId="{F93A2748-6790-48D2-A4EE-DC3FA3C46B48}" srcOrd="1" destOrd="0" presId="urn:microsoft.com/office/officeart/2005/8/layout/hierarchy1"/>
    <dgm:cxn modelId="{36A180FC-5D80-4A29-A8EC-932817632277}" type="presParOf" srcId="{4118C3A2-5C00-491F-878D-3F2F64DBBBE8}" destId="{C09809CA-D9AA-4EC5-B3F2-58437B995D9D}" srcOrd="1" destOrd="0" presId="urn:microsoft.com/office/officeart/2005/8/layout/hierarchy1"/>
    <dgm:cxn modelId="{C79460EE-4A0C-4641-9562-05DD1275FE4C}" type="presParOf" srcId="{7EBD621B-9288-4BAD-898C-107AC2A336C2}" destId="{C2B821EC-96D0-4857-83A6-61EF3CC9D477}" srcOrd="2" destOrd="0" presId="urn:microsoft.com/office/officeart/2005/8/layout/hierarchy1"/>
    <dgm:cxn modelId="{C7D2FE04-7A4D-46F5-AC94-A531DEE651CC}" type="presParOf" srcId="{7EBD621B-9288-4BAD-898C-107AC2A336C2}" destId="{50F2ED2C-ECA6-47F1-BF93-B38E47E5CE1A}" srcOrd="3" destOrd="0" presId="urn:microsoft.com/office/officeart/2005/8/layout/hierarchy1"/>
    <dgm:cxn modelId="{8634B8CF-8243-4555-BCB8-517DED6ABB47}" type="presParOf" srcId="{50F2ED2C-ECA6-47F1-BF93-B38E47E5CE1A}" destId="{2C9DC10A-BF7B-4E82-BB81-237813E34EDD}" srcOrd="0" destOrd="0" presId="urn:microsoft.com/office/officeart/2005/8/layout/hierarchy1"/>
    <dgm:cxn modelId="{147FFA2E-92D7-465E-BB24-4E8C78E370AD}" type="presParOf" srcId="{2C9DC10A-BF7B-4E82-BB81-237813E34EDD}" destId="{2329568E-B256-40BB-AEB7-BDA0E9BA1B1A}" srcOrd="0" destOrd="0" presId="urn:microsoft.com/office/officeart/2005/8/layout/hierarchy1"/>
    <dgm:cxn modelId="{76A82558-52AD-4C0A-81D2-3B47C37E811E}" type="presParOf" srcId="{2C9DC10A-BF7B-4E82-BB81-237813E34EDD}" destId="{EA7931D2-05D8-497B-A0B0-563FA69093C5}" srcOrd="1" destOrd="0" presId="urn:microsoft.com/office/officeart/2005/8/layout/hierarchy1"/>
    <dgm:cxn modelId="{AF10C5B4-1C3D-40E0-8538-9C269866849E}" type="presParOf" srcId="{50F2ED2C-ECA6-47F1-BF93-B38E47E5CE1A}" destId="{3C279AF1-AB7A-4C90-9A18-0CDB7D352D1C}" srcOrd="1" destOrd="0" presId="urn:microsoft.com/office/officeart/2005/8/layout/hierarchy1"/>
    <dgm:cxn modelId="{5E0BF998-76D1-474E-AC0A-3FBBC0B92E02}" type="presParOf" srcId="{3C279AF1-AB7A-4C90-9A18-0CDB7D352D1C}" destId="{554852FE-2D0C-4EC3-832A-4C713C0CDE93}" srcOrd="0" destOrd="0" presId="urn:microsoft.com/office/officeart/2005/8/layout/hierarchy1"/>
    <dgm:cxn modelId="{EBCDDB97-32EA-434D-AE88-37E5DCE0FDFB}" type="presParOf" srcId="{3C279AF1-AB7A-4C90-9A18-0CDB7D352D1C}" destId="{41248EF8-49A0-4D1C-A965-A2676677A834}" srcOrd="1" destOrd="0" presId="urn:microsoft.com/office/officeart/2005/8/layout/hierarchy1"/>
    <dgm:cxn modelId="{EE388108-D888-4B77-ACE8-16679DEA4098}" type="presParOf" srcId="{41248EF8-49A0-4D1C-A965-A2676677A834}" destId="{75CFEC5A-351E-4137-957A-1CD2EDE5EE5B}" srcOrd="0" destOrd="0" presId="urn:microsoft.com/office/officeart/2005/8/layout/hierarchy1"/>
    <dgm:cxn modelId="{F6193C66-F3C4-43C3-88EF-6C8878915D2C}" type="presParOf" srcId="{75CFEC5A-351E-4137-957A-1CD2EDE5EE5B}" destId="{8EE7BCAA-07FD-451D-A7FC-3CD3A6ADCAD1}" srcOrd="0" destOrd="0" presId="urn:microsoft.com/office/officeart/2005/8/layout/hierarchy1"/>
    <dgm:cxn modelId="{B22EA553-5140-47A0-8E31-513221B3DC7A}" type="presParOf" srcId="{75CFEC5A-351E-4137-957A-1CD2EDE5EE5B}" destId="{3DAB8807-FF9A-4511-90B5-4E581B6E9EA6}" srcOrd="1" destOrd="0" presId="urn:microsoft.com/office/officeart/2005/8/layout/hierarchy1"/>
    <dgm:cxn modelId="{2CD69683-3009-4C27-93FE-61A979D1BA78}" type="presParOf" srcId="{41248EF8-49A0-4D1C-A965-A2676677A834}" destId="{B7ACF672-233E-405C-A0FF-BBE4BBB12D89}" srcOrd="1" destOrd="0" presId="urn:microsoft.com/office/officeart/2005/8/layout/hierarchy1"/>
    <dgm:cxn modelId="{18466BBD-F35E-4005-A9EB-7E916A462779}" type="presParOf" srcId="{7EBD621B-9288-4BAD-898C-107AC2A336C2}" destId="{76F5D9A2-E16C-4A72-890C-58B58B5EF0D6}" srcOrd="4" destOrd="0" presId="urn:microsoft.com/office/officeart/2005/8/layout/hierarchy1"/>
    <dgm:cxn modelId="{7DD0323A-8E3B-4793-9C27-170886D52DC2}" type="presParOf" srcId="{7EBD621B-9288-4BAD-898C-107AC2A336C2}" destId="{3259B2C8-53DC-420D-8AD9-150944CBCCCA}" srcOrd="5" destOrd="0" presId="urn:microsoft.com/office/officeart/2005/8/layout/hierarchy1"/>
    <dgm:cxn modelId="{CE1A1122-6950-467D-9C1F-A4C8405115D3}" type="presParOf" srcId="{3259B2C8-53DC-420D-8AD9-150944CBCCCA}" destId="{7FC1BE8F-13D5-45BD-B69A-90C554E6E01F}" srcOrd="0" destOrd="0" presId="urn:microsoft.com/office/officeart/2005/8/layout/hierarchy1"/>
    <dgm:cxn modelId="{C569F980-D7CA-4CD6-BA57-76EF128E017D}" type="presParOf" srcId="{7FC1BE8F-13D5-45BD-B69A-90C554E6E01F}" destId="{8D0F6309-E476-4D7E-BC0B-9C5448D3B190}" srcOrd="0" destOrd="0" presId="urn:microsoft.com/office/officeart/2005/8/layout/hierarchy1"/>
    <dgm:cxn modelId="{DCD40144-00AD-4D26-9A6F-75E3A39F8797}" type="presParOf" srcId="{7FC1BE8F-13D5-45BD-B69A-90C554E6E01F}" destId="{459F0E44-8ADD-4B3D-A4C8-92394F11960C}" srcOrd="1" destOrd="0" presId="urn:microsoft.com/office/officeart/2005/8/layout/hierarchy1"/>
    <dgm:cxn modelId="{D1BC37F6-85C8-424F-AA86-FF154E1FD196}" type="presParOf" srcId="{3259B2C8-53DC-420D-8AD9-150944CBCCCA}" destId="{53CDE04F-7E2F-49EF-9538-91A06270B6A4}" srcOrd="1" destOrd="0" presId="urn:microsoft.com/office/officeart/2005/8/layout/hierarchy1"/>
    <dgm:cxn modelId="{221303BA-053B-4076-A5D1-F74C37EC46EB}" type="presParOf" srcId="{53CDE04F-7E2F-49EF-9538-91A06270B6A4}" destId="{D92FFCC8-0FEF-4FC1-A299-F038F615577A}" srcOrd="0" destOrd="0" presId="urn:microsoft.com/office/officeart/2005/8/layout/hierarchy1"/>
    <dgm:cxn modelId="{E533D01B-D65A-427A-A414-0E51BA04A6A3}" type="presParOf" srcId="{53CDE04F-7E2F-49EF-9538-91A06270B6A4}" destId="{651180F5-51C7-48A6-AB3B-A233EAFF5ED0}" srcOrd="1" destOrd="0" presId="urn:microsoft.com/office/officeart/2005/8/layout/hierarchy1"/>
    <dgm:cxn modelId="{FA8972C8-8722-48A0-BF65-D6A4EE32666B}" type="presParOf" srcId="{651180F5-51C7-48A6-AB3B-A233EAFF5ED0}" destId="{7EA949B8-A3FE-4130-BE6D-84DF2ACFBBB4}" srcOrd="0" destOrd="0" presId="urn:microsoft.com/office/officeart/2005/8/layout/hierarchy1"/>
    <dgm:cxn modelId="{29662142-7CD1-4C8A-BB2C-119CDB8E76BA}" type="presParOf" srcId="{7EA949B8-A3FE-4130-BE6D-84DF2ACFBBB4}" destId="{AB6037F0-9518-41E9-87D1-5116B1E8BE91}" srcOrd="0" destOrd="0" presId="urn:microsoft.com/office/officeart/2005/8/layout/hierarchy1"/>
    <dgm:cxn modelId="{50A2BBC8-37E1-4DF1-8022-D82E5EE678BB}" type="presParOf" srcId="{7EA949B8-A3FE-4130-BE6D-84DF2ACFBBB4}" destId="{5C6FFA53-7E03-4D50-BD50-28CC40B11AFD}" srcOrd="1" destOrd="0" presId="urn:microsoft.com/office/officeart/2005/8/layout/hierarchy1"/>
    <dgm:cxn modelId="{B8BA7210-8411-48E4-8B8B-C203D8B53844}" type="presParOf" srcId="{651180F5-51C7-48A6-AB3B-A233EAFF5ED0}" destId="{15DE7BCD-ED24-4BC1-9DCC-D6B77DB3DA2E}" srcOrd="1" destOrd="0" presId="urn:microsoft.com/office/officeart/2005/8/layout/hierarchy1"/>
    <dgm:cxn modelId="{6CAD21FC-0840-4225-B773-8E9468EE5223}" type="presParOf" srcId="{53CDE04F-7E2F-49EF-9538-91A06270B6A4}" destId="{748F7AD9-2E9E-4F40-A7EC-F45515861F99}" srcOrd="2" destOrd="0" presId="urn:microsoft.com/office/officeart/2005/8/layout/hierarchy1"/>
    <dgm:cxn modelId="{F6F82B4D-3B4E-41A0-AE49-EFA6E60E9353}" type="presParOf" srcId="{53CDE04F-7E2F-49EF-9538-91A06270B6A4}" destId="{D88B913E-D1EF-4FA2-B667-048C93BD9920}" srcOrd="3" destOrd="0" presId="urn:microsoft.com/office/officeart/2005/8/layout/hierarchy1"/>
    <dgm:cxn modelId="{F937B284-D16A-4E9A-9016-964C184EE45B}" type="presParOf" srcId="{D88B913E-D1EF-4FA2-B667-048C93BD9920}" destId="{D071A4D3-3B68-4216-9E1B-111BCD6E1349}" srcOrd="0" destOrd="0" presId="urn:microsoft.com/office/officeart/2005/8/layout/hierarchy1"/>
    <dgm:cxn modelId="{7E283698-42ED-4DE0-9802-4593E34FAE8A}" type="presParOf" srcId="{D071A4D3-3B68-4216-9E1B-111BCD6E1349}" destId="{6A83B0DD-90EE-4A0B-A058-F07FBD6F421C}" srcOrd="0" destOrd="0" presId="urn:microsoft.com/office/officeart/2005/8/layout/hierarchy1"/>
    <dgm:cxn modelId="{949EBD33-6BDD-4395-8977-DC231E61750B}" type="presParOf" srcId="{D071A4D3-3B68-4216-9E1B-111BCD6E1349}" destId="{AFC9FE8F-668A-48D1-AAFB-CF9DD8A91105}" srcOrd="1" destOrd="0" presId="urn:microsoft.com/office/officeart/2005/8/layout/hierarchy1"/>
    <dgm:cxn modelId="{35DC4F12-06BA-4338-9272-1914220E2E05}" type="presParOf" srcId="{D88B913E-D1EF-4FA2-B667-048C93BD9920}" destId="{0D7356F8-6E8E-40BA-9346-657D4842CE07}" srcOrd="1" destOrd="0" presId="urn:microsoft.com/office/officeart/2005/8/layout/hierarchy1"/>
    <dgm:cxn modelId="{D3C147DE-714D-4F62-B47C-911D66F627F9}" type="presParOf" srcId="{53CDE04F-7E2F-49EF-9538-91A06270B6A4}" destId="{7C2E8A78-609A-40AA-BFB6-B9278B716510}" srcOrd="4" destOrd="0" presId="urn:microsoft.com/office/officeart/2005/8/layout/hierarchy1"/>
    <dgm:cxn modelId="{48CE72C2-4319-4C3A-9D01-085FA3F5683E}" type="presParOf" srcId="{53CDE04F-7E2F-49EF-9538-91A06270B6A4}" destId="{C7B77B50-E191-4402-B107-28C57662F86B}" srcOrd="5" destOrd="0" presId="urn:microsoft.com/office/officeart/2005/8/layout/hierarchy1"/>
    <dgm:cxn modelId="{61426FEE-0664-47E6-8F53-435BA9FEE0A7}" type="presParOf" srcId="{C7B77B50-E191-4402-B107-28C57662F86B}" destId="{3E7AF89C-0A6E-473E-8BB0-C0BD6A80944A}" srcOrd="0" destOrd="0" presId="urn:microsoft.com/office/officeart/2005/8/layout/hierarchy1"/>
    <dgm:cxn modelId="{207AD101-84AA-423F-A57B-5C1A5A1B1378}" type="presParOf" srcId="{3E7AF89C-0A6E-473E-8BB0-C0BD6A80944A}" destId="{73605A77-E719-459C-AA4B-09DB596C9D9F}" srcOrd="0" destOrd="0" presId="urn:microsoft.com/office/officeart/2005/8/layout/hierarchy1"/>
    <dgm:cxn modelId="{C84844E9-5A8C-4C61-93A1-2B4D316EB947}" type="presParOf" srcId="{3E7AF89C-0A6E-473E-8BB0-C0BD6A80944A}" destId="{F8B33AAA-0A58-4305-99CC-1C18D5B3DC02}" srcOrd="1" destOrd="0" presId="urn:microsoft.com/office/officeart/2005/8/layout/hierarchy1"/>
    <dgm:cxn modelId="{2E177015-1D28-48A8-96F4-5A3AFCAB504B}" type="presParOf" srcId="{C7B77B50-E191-4402-B107-28C57662F86B}" destId="{B0714412-2279-4F7F-8E04-144142774C2D}" srcOrd="1" destOrd="0" presId="urn:microsoft.com/office/officeart/2005/8/layout/hierarchy1"/>
    <dgm:cxn modelId="{AB041178-F62D-464A-A770-53C44A15ED29}" type="presParOf" srcId="{53CDE04F-7E2F-49EF-9538-91A06270B6A4}" destId="{3B84B6C7-5DBF-4BB7-85D8-BBBC10ABF025}" srcOrd="6" destOrd="0" presId="urn:microsoft.com/office/officeart/2005/8/layout/hierarchy1"/>
    <dgm:cxn modelId="{54F1FA35-5219-4CB9-89E2-328F7438E39B}" type="presParOf" srcId="{53CDE04F-7E2F-49EF-9538-91A06270B6A4}" destId="{94EEA5FF-5D47-4D13-A79A-D8AE0F459E6A}" srcOrd="7" destOrd="0" presId="urn:microsoft.com/office/officeart/2005/8/layout/hierarchy1"/>
    <dgm:cxn modelId="{2555BFE8-4B47-49A9-8199-AC3535752203}" type="presParOf" srcId="{94EEA5FF-5D47-4D13-A79A-D8AE0F459E6A}" destId="{EB147955-F1EC-4CAA-9930-276DE8963E81}" srcOrd="0" destOrd="0" presId="urn:microsoft.com/office/officeart/2005/8/layout/hierarchy1"/>
    <dgm:cxn modelId="{1F7DCC99-6851-4740-8E72-92C3EDC05807}" type="presParOf" srcId="{EB147955-F1EC-4CAA-9930-276DE8963E81}" destId="{C928687E-BBBE-4FEF-8034-5CCF72DB70AE}" srcOrd="0" destOrd="0" presId="urn:microsoft.com/office/officeart/2005/8/layout/hierarchy1"/>
    <dgm:cxn modelId="{19E772FB-0BD1-4776-B3B5-E2E7A190745C}" type="presParOf" srcId="{EB147955-F1EC-4CAA-9930-276DE8963E81}" destId="{06F6C7BF-7F44-43C2-9E26-DB502847345E}" srcOrd="1" destOrd="0" presId="urn:microsoft.com/office/officeart/2005/8/layout/hierarchy1"/>
    <dgm:cxn modelId="{475126D0-D619-434E-80F5-2AC1527F2E96}" type="presParOf" srcId="{94EEA5FF-5D47-4D13-A79A-D8AE0F459E6A}" destId="{393A9378-3627-4073-9445-B2B3A2ACA1AF}" srcOrd="1" destOrd="0" presId="urn:microsoft.com/office/officeart/2005/8/layout/hierarchy1"/>
    <dgm:cxn modelId="{2D9E6C70-88E5-4AF2-94A0-386EAC0E276A}" type="presParOf" srcId="{53CDE04F-7E2F-49EF-9538-91A06270B6A4}" destId="{032416FA-294E-41FB-851B-D61B2E94F257}" srcOrd="8" destOrd="0" presId="urn:microsoft.com/office/officeart/2005/8/layout/hierarchy1"/>
    <dgm:cxn modelId="{9F5FF242-AD0F-424A-86B4-0D5E1DDC6255}" type="presParOf" srcId="{53CDE04F-7E2F-49EF-9538-91A06270B6A4}" destId="{F44EB592-9FE7-42D1-AE16-F9D98DEA3344}" srcOrd="9" destOrd="0" presId="urn:microsoft.com/office/officeart/2005/8/layout/hierarchy1"/>
    <dgm:cxn modelId="{E42CD9BE-7950-4D7B-9E8F-4BB4510B2B13}" type="presParOf" srcId="{F44EB592-9FE7-42D1-AE16-F9D98DEA3344}" destId="{42336823-E397-4974-B90E-BB8C52A6FC2E}" srcOrd="0" destOrd="0" presId="urn:microsoft.com/office/officeart/2005/8/layout/hierarchy1"/>
    <dgm:cxn modelId="{F4D9AEDA-BD51-4397-9FB4-9FF0FC114D38}" type="presParOf" srcId="{42336823-E397-4974-B90E-BB8C52A6FC2E}" destId="{1E93A0CD-236F-469D-A97B-32695C82DE09}" srcOrd="0" destOrd="0" presId="urn:microsoft.com/office/officeart/2005/8/layout/hierarchy1"/>
    <dgm:cxn modelId="{7F79529F-AAB8-41E1-8DA1-978730ED97D7}" type="presParOf" srcId="{42336823-E397-4974-B90E-BB8C52A6FC2E}" destId="{EF859032-A89D-4F02-BCAC-2EB51D0FA6D5}" srcOrd="1" destOrd="0" presId="urn:microsoft.com/office/officeart/2005/8/layout/hierarchy1"/>
    <dgm:cxn modelId="{CD847C0B-C520-4544-B7D6-742B10CB2CCF}" type="presParOf" srcId="{F44EB592-9FE7-42D1-AE16-F9D98DEA3344}" destId="{20565C46-3833-4F77-8D3C-52A29A3CD502}" srcOrd="1" destOrd="0" presId="urn:microsoft.com/office/officeart/2005/8/layout/hierarchy1"/>
    <dgm:cxn modelId="{5F7B5E59-554C-4D66-A8D5-76A67A3A6568}" type="presParOf" srcId="{53CDE04F-7E2F-49EF-9538-91A06270B6A4}" destId="{857CB569-9C26-407A-AD35-CAADD82C223F}" srcOrd="10" destOrd="0" presId="urn:microsoft.com/office/officeart/2005/8/layout/hierarchy1"/>
    <dgm:cxn modelId="{32BF78C2-CBCC-4CE6-AFFB-A2F149A8C15D}" type="presParOf" srcId="{53CDE04F-7E2F-49EF-9538-91A06270B6A4}" destId="{BEE19341-DF5A-417B-8E44-B627DEDD2363}" srcOrd="11" destOrd="0" presId="urn:microsoft.com/office/officeart/2005/8/layout/hierarchy1"/>
    <dgm:cxn modelId="{EF7B7186-3D4D-40A3-9D8E-A4EA4F253298}" type="presParOf" srcId="{BEE19341-DF5A-417B-8E44-B627DEDD2363}" destId="{7B49AA3C-8EB2-4011-B20B-3EC4A67B638C}" srcOrd="0" destOrd="0" presId="urn:microsoft.com/office/officeart/2005/8/layout/hierarchy1"/>
    <dgm:cxn modelId="{E31F0748-C248-4085-98B9-70A0B18EFE39}" type="presParOf" srcId="{7B49AA3C-8EB2-4011-B20B-3EC4A67B638C}" destId="{489436AB-56DD-4EEC-B5B7-76D7D5C7F0A0}" srcOrd="0" destOrd="0" presId="urn:microsoft.com/office/officeart/2005/8/layout/hierarchy1"/>
    <dgm:cxn modelId="{616FFCA5-4D25-4192-AB47-7DDC3383A037}" type="presParOf" srcId="{7B49AA3C-8EB2-4011-B20B-3EC4A67B638C}" destId="{5FA903DF-EB66-4404-8600-63A8E7CC20BD}" srcOrd="1" destOrd="0" presId="urn:microsoft.com/office/officeart/2005/8/layout/hierarchy1"/>
    <dgm:cxn modelId="{82F7CE6B-A9B9-4D5E-927A-7D2E5E71B94C}" type="presParOf" srcId="{BEE19341-DF5A-417B-8E44-B627DEDD2363}" destId="{A442EF10-8717-47C1-99DB-B8CC553152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C29D3-47FD-460F-ACD9-980B3C34BC40}">
      <dsp:nvSpPr>
        <dsp:cNvPr id="0" name=""/>
        <dsp:cNvSpPr/>
      </dsp:nvSpPr>
      <dsp:spPr>
        <a:xfrm rot="5400000">
          <a:off x="-90567" y="90665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12 weeks</a:t>
          </a:r>
          <a:endParaRPr lang="en-US" sz="700" kern="1200" dirty="0"/>
        </a:p>
      </dsp:txBody>
      <dsp:txXfrm rot="-5400000">
        <a:off x="1" y="211422"/>
        <a:ext cx="422650" cy="181136"/>
      </dsp:txXfrm>
    </dsp:sp>
    <dsp:sp modelId="{E887EC84-50E3-417D-9052-A7D70FADAFFF}">
      <dsp:nvSpPr>
        <dsp:cNvPr id="0" name=""/>
        <dsp:cNvSpPr/>
      </dsp:nvSpPr>
      <dsp:spPr>
        <a:xfrm rot="5400000">
          <a:off x="4206094" y="-3783346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2</a:t>
          </a:r>
          <a:r>
            <a:rPr lang="en-US" sz="1600" kern="1200" baseline="30000" dirty="0" smtClean="0"/>
            <a:t>nd</a:t>
          </a:r>
          <a:r>
            <a:rPr lang="en-US" sz="1600" kern="1200" dirty="0" smtClean="0"/>
            <a:t> trimester – Mother/Family screened/enrolled in study, approached in OB clinics</a:t>
          </a:r>
          <a:endParaRPr lang="en-US" sz="1600" kern="1200" dirty="0"/>
        </a:p>
      </dsp:txBody>
      <dsp:txXfrm rot="-5400000">
        <a:off x="422650" y="19256"/>
        <a:ext cx="7940191" cy="354145"/>
      </dsp:txXfrm>
    </dsp:sp>
    <dsp:sp modelId="{74CFC827-8B7F-46D1-BAB0-B6BDEBF8CE5D}">
      <dsp:nvSpPr>
        <dsp:cNvPr id="0" name=""/>
        <dsp:cNvSpPr/>
      </dsp:nvSpPr>
      <dsp:spPr>
        <a:xfrm rot="5400000">
          <a:off x="-90567" y="628538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26 weeks</a:t>
          </a:r>
          <a:endParaRPr lang="en-US" sz="700" kern="1200" dirty="0"/>
        </a:p>
      </dsp:txBody>
      <dsp:txXfrm rot="-5400000">
        <a:off x="1" y="749295"/>
        <a:ext cx="422650" cy="181136"/>
      </dsp:txXfrm>
    </dsp:sp>
    <dsp:sp modelId="{C555A1A2-D330-4B42-9543-0B0E141B4C0A}">
      <dsp:nvSpPr>
        <dsp:cNvPr id="0" name=""/>
        <dsp:cNvSpPr/>
      </dsp:nvSpPr>
      <dsp:spPr>
        <a:xfrm rot="5400000">
          <a:off x="4206094" y="-3245474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 Initial maternal prenatal samples w/ prenatal labs; paternal sample collected separately</a:t>
          </a:r>
          <a:endParaRPr lang="en-US" sz="1600" kern="1200" dirty="0"/>
        </a:p>
      </dsp:txBody>
      <dsp:txXfrm rot="-5400000">
        <a:off x="422650" y="557128"/>
        <a:ext cx="7940191" cy="354145"/>
      </dsp:txXfrm>
    </dsp:sp>
    <dsp:sp modelId="{8A073675-AD7C-4766-AF11-4C4218669090}">
      <dsp:nvSpPr>
        <dsp:cNvPr id="0" name=""/>
        <dsp:cNvSpPr/>
      </dsp:nvSpPr>
      <dsp:spPr>
        <a:xfrm rot="5400000">
          <a:off x="-90567" y="1166410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delivery</a:t>
          </a:r>
          <a:endParaRPr lang="en-US" sz="700" kern="1200" dirty="0"/>
        </a:p>
      </dsp:txBody>
      <dsp:txXfrm rot="-5400000">
        <a:off x="1" y="1287167"/>
        <a:ext cx="422650" cy="181136"/>
      </dsp:txXfrm>
    </dsp:sp>
    <dsp:sp modelId="{0187FB8B-04CB-4733-903A-8AD317A6C230}">
      <dsp:nvSpPr>
        <dsp:cNvPr id="0" name=""/>
        <dsp:cNvSpPr/>
      </dsp:nvSpPr>
      <dsp:spPr>
        <a:xfrm rot="5400000">
          <a:off x="4206094" y="-2716643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Post delivery samples (e.g., maternal blood, saliva and urine, cord blood, placenta)</a:t>
          </a:r>
          <a:endParaRPr lang="en-US" sz="1600" kern="1200" dirty="0"/>
        </a:p>
      </dsp:txBody>
      <dsp:txXfrm rot="-5400000">
        <a:off x="422650" y="1085959"/>
        <a:ext cx="7940191" cy="354145"/>
      </dsp:txXfrm>
    </dsp:sp>
    <dsp:sp modelId="{5FED9E2F-0E93-45E6-B166-6CA6E4FD3F99}">
      <dsp:nvSpPr>
        <dsp:cNvPr id="0" name=""/>
        <dsp:cNvSpPr/>
      </dsp:nvSpPr>
      <dsp:spPr>
        <a:xfrm rot="5400000">
          <a:off x="-90567" y="1704283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1-3 DOL</a:t>
          </a:r>
          <a:endParaRPr lang="en-US" sz="700" kern="1200" dirty="0"/>
        </a:p>
      </dsp:txBody>
      <dsp:txXfrm rot="-5400000">
        <a:off x="1" y="1825040"/>
        <a:ext cx="422650" cy="181136"/>
      </dsp:txXfrm>
    </dsp:sp>
    <dsp:sp modelId="{AFC37B70-539B-4098-AE9B-938B94E7D038}">
      <dsp:nvSpPr>
        <dsp:cNvPr id="0" name=""/>
        <dsp:cNvSpPr/>
      </dsp:nvSpPr>
      <dsp:spPr>
        <a:xfrm rot="5400000">
          <a:off x="4164467" y="-2183244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 Infant samples (w/ NBS); (blood saliva, urine) </a:t>
          </a:r>
          <a:endParaRPr lang="en-US" sz="1600" kern="1200" dirty="0"/>
        </a:p>
      </dsp:txBody>
      <dsp:txXfrm rot="-5400000">
        <a:off x="381023" y="1619358"/>
        <a:ext cx="7940191" cy="354145"/>
      </dsp:txXfrm>
    </dsp:sp>
    <dsp:sp modelId="{4104D7F4-BA56-46F2-9683-BE562A2D0CD3}">
      <dsp:nvSpPr>
        <dsp:cNvPr id="0" name=""/>
        <dsp:cNvSpPr/>
      </dsp:nvSpPr>
      <dsp:spPr>
        <a:xfrm rot="5400000">
          <a:off x="-90567" y="2242156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4-6 weeks</a:t>
          </a:r>
          <a:endParaRPr lang="en-US" sz="700" kern="1200" dirty="0"/>
        </a:p>
      </dsp:txBody>
      <dsp:txXfrm rot="-5400000">
        <a:off x="1" y="2362913"/>
        <a:ext cx="422650" cy="181136"/>
      </dsp:txXfrm>
    </dsp:sp>
    <dsp:sp modelId="{11482ACE-A91C-4DE7-8301-E8A208EE3286}">
      <dsp:nvSpPr>
        <dsp:cNvPr id="0" name=""/>
        <dsp:cNvSpPr/>
      </dsp:nvSpPr>
      <dsp:spPr>
        <a:xfrm rot="5400000">
          <a:off x="4206094" y="-1631855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All outpatient and inpatient data automatically abstracted through EHR</a:t>
          </a:r>
          <a:endParaRPr lang="en-US" sz="1600" kern="1200" dirty="0"/>
        </a:p>
      </dsp:txBody>
      <dsp:txXfrm rot="-5400000">
        <a:off x="422650" y="2170747"/>
        <a:ext cx="7940191" cy="354145"/>
      </dsp:txXfrm>
    </dsp:sp>
    <dsp:sp modelId="{4D178DEB-10C4-4ABE-8801-7429A7A442B9}">
      <dsp:nvSpPr>
        <dsp:cNvPr id="0" name=""/>
        <dsp:cNvSpPr/>
      </dsp:nvSpPr>
      <dsp:spPr>
        <a:xfrm rot="5400000">
          <a:off x="-90567" y="2780028"/>
          <a:ext cx="603786" cy="4226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3 </a:t>
          </a:r>
          <a:r>
            <a:rPr lang="en-US" sz="700" kern="1200" dirty="0" err="1" smtClean="0"/>
            <a:t>yrs</a:t>
          </a:r>
          <a:endParaRPr lang="en-US" sz="700" kern="1200" dirty="0"/>
        </a:p>
      </dsp:txBody>
      <dsp:txXfrm rot="-5400000">
        <a:off x="1" y="2900785"/>
        <a:ext cx="422650" cy="181136"/>
      </dsp:txXfrm>
    </dsp:sp>
    <dsp:sp modelId="{1680F0E9-1036-430F-A750-84E094CD4BB8}">
      <dsp:nvSpPr>
        <dsp:cNvPr id="0" name=""/>
        <dsp:cNvSpPr/>
      </dsp:nvSpPr>
      <dsp:spPr>
        <a:xfrm rot="5400000">
          <a:off x="4206094" y="-1093983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Additional survey data collected at set 6 month intervals</a:t>
          </a:r>
          <a:endParaRPr lang="en-US" sz="1600" kern="1200" dirty="0"/>
        </a:p>
      </dsp:txBody>
      <dsp:txXfrm rot="-5400000">
        <a:off x="422650" y="2708619"/>
        <a:ext cx="7940191" cy="354145"/>
      </dsp:txXfrm>
    </dsp:sp>
    <dsp:sp modelId="{B9B747BD-B075-4D8E-88E5-E283B94ADCC0}">
      <dsp:nvSpPr>
        <dsp:cNvPr id="0" name=""/>
        <dsp:cNvSpPr/>
      </dsp:nvSpPr>
      <dsp:spPr>
        <a:xfrm rot="5400000">
          <a:off x="-90567" y="3317901"/>
          <a:ext cx="603786" cy="422650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Future</a:t>
          </a:r>
          <a:endParaRPr lang="en-US" sz="700" kern="1200" dirty="0"/>
        </a:p>
      </dsp:txBody>
      <dsp:txXfrm rot="-5400000">
        <a:off x="1" y="3438658"/>
        <a:ext cx="422650" cy="181136"/>
      </dsp:txXfrm>
    </dsp:sp>
    <dsp:sp modelId="{22A3082F-79A6-4DF6-A142-6605DAF1ED64}">
      <dsp:nvSpPr>
        <dsp:cNvPr id="0" name=""/>
        <dsp:cNvSpPr/>
      </dsp:nvSpPr>
      <dsp:spPr>
        <a:xfrm rot="5400000">
          <a:off x="4206094" y="-556110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Opportunity to gather 1 year and 2 year blood samples in ~ 30% of population</a:t>
          </a:r>
          <a:endParaRPr lang="en-US" sz="1600" kern="1200" dirty="0"/>
        </a:p>
      </dsp:txBody>
      <dsp:txXfrm rot="-5400000">
        <a:off x="422650" y="3246492"/>
        <a:ext cx="7940191" cy="354145"/>
      </dsp:txXfrm>
    </dsp:sp>
    <dsp:sp modelId="{E05B585E-CB37-4821-AF75-FD3F8F08B38F}">
      <dsp:nvSpPr>
        <dsp:cNvPr id="0" name=""/>
        <dsp:cNvSpPr/>
      </dsp:nvSpPr>
      <dsp:spPr>
        <a:xfrm rot="5400000">
          <a:off x="-90567" y="3855774"/>
          <a:ext cx="603786" cy="422650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Future</a:t>
          </a:r>
          <a:endParaRPr lang="en-US" sz="700" kern="1200" dirty="0"/>
        </a:p>
      </dsp:txBody>
      <dsp:txXfrm rot="-5400000">
        <a:off x="1" y="3976531"/>
        <a:ext cx="422650" cy="181136"/>
      </dsp:txXfrm>
    </dsp:sp>
    <dsp:sp modelId="{9DCB07BE-08CE-4C69-901F-E159CA68A458}">
      <dsp:nvSpPr>
        <dsp:cNvPr id="0" name=""/>
        <dsp:cNvSpPr/>
      </dsp:nvSpPr>
      <dsp:spPr>
        <a:xfrm rot="5400000">
          <a:off x="4206094" y="-18237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Opportunity to gather stool sample and microbiome samples</a:t>
          </a:r>
          <a:endParaRPr lang="en-US" sz="1600" kern="1200" dirty="0"/>
        </a:p>
      </dsp:txBody>
      <dsp:txXfrm rot="-5400000">
        <a:off x="422650" y="3784365"/>
        <a:ext cx="7940191" cy="354145"/>
      </dsp:txXfrm>
    </dsp:sp>
    <dsp:sp modelId="{2D61BA81-4777-4781-BE6D-9EB142F140C2}">
      <dsp:nvSpPr>
        <dsp:cNvPr id="0" name=""/>
        <dsp:cNvSpPr/>
      </dsp:nvSpPr>
      <dsp:spPr>
        <a:xfrm rot="5400000">
          <a:off x="-90567" y="4393647"/>
          <a:ext cx="603786" cy="422650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Future</a:t>
          </a:r>
          <a:endParaRPr lang="en-US" sz="700" kern="1200" dirty="0"/>
        </a:p>
      </dsp:txBody>
      <dsp:txXfrm rot="-5400000">
        <a:off x="1" y="4514404"/>
        <a:ext cx="422650" cy="181136"/>
      </dsp:txXfrm>
    </dsp:sp>
    <dsp:sp modelId="{E392FBE5-2B9A-42AE-B8EB-BFB9397F3F54}">
      <dsp:nvSpPr>
        <dsp:cNvPr id="0" name=""/>
        <dsp:cNvSpPr/>
      </dsp:nvSpPr>
      <dsp:spPr>
        <a:xfrm rot="5400000">
          <a:off x="4206094" y="519634"/>
          <a:ext cx="392461" cy="79593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Opportunity to gather hair, teeth, nails as well as EMR data</a:t>
          </a:r>
          <a:endParaRPr lang="en-US" sz="1600" kern="1200" dirty="0"/>
        </a:p>
      </dsp:txBody>
      <dsp:txXfrm rot="-5400000">
        <a:off x="422650" y="4322236"/>
        <a:ext cx="7940191" cy="354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CB569-9C26-407A-AD35-CAADD82C223F}">
      <dsp:nvSpPr>
        <dsp:cNvPr id="0" name=""/>
        <dsp:cNvSpPr/>
      </dsp:nvSpPr>
      <dsp:spPr>
        <a:xfrm>
          <a:off x="5928025" y="2502664"/>
          <a:ext cx="2048040" cy="580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411"/>
              </a:lnTo>
              <a:lnTo>
                <a:pt x="2048040" y="519411"/>
              </a:lnTo>
              <a:lnTo>
                <a:pt x="2048040" y="58091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2416FA-294E-41FB-851B-D61B2E94F257}">
      <dsp:nvSpPr>
        <dsp:cNvPr id="0" name=""/>
        <dsp:cNvSpPr/>
      </dsp:nvSpPr>
      <dsp:spPr>
        <a:xfrm>
          <a:off x="5928025" y="2502664"/>
          <a:ext cx="1106030" cy="588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6946"/>
              </a:lnTo>
              <a:lnTo>
                <a:pt x="1106030" y="526946"/>
              </a:lnTo>
              <a:lnTo>
                <a:pt x="1106030" y="58845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84B6C7-5DBF-4BB7-85D8-BBBC10ABF025}">
      <dsp:nvSpPr>
        <dsp:cNvPr id="0" name=""/>
        <dsp:cNvSpPr/>
      </dsp:nvSpPr>
      <dsp:spPr>
        <a:xfrm>
          <a:off x="5882305" y="2502664"/>
          <a:ext cx="91440" cy="580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9420"/>
              </a:lnTo>
              <a:lnTo>
                <a:pt x="127230" y="519420"/>
              </a:lnTo>
              <a:lnTo>
                <a:pt x="127230" y="58092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2E8A78-609A-40AA-BFB6-B9278B716510}">
      <dsp:nvSpPr>
        <dsp:cNvPr id="0" name=""/>
        <dsp:cNvSpPr/>
      </dsp:nvSpPr>
      <dsp:spPr>
        <a:xfrm>
          <a:off x="4979954" y="2502664"/>
          <a:ext cx="948071" cy="580927"/>
        </a:xfrm>
        <a:custGeom>
          <a:avLst/>
          <a:gdLst/>
          <a:ahLst/>
          <a:cxnLst/>
          <a:rect l="0" t="0" r="0" b="0"/>
          <a:pathLst>
            <a:path>
              <a:moveTo>
                <a:pt x="948071" y="0"/>
              </a:moveTo>
              <a:lnTo>
                <a:pt x="948071" y="519420"/>
              </a:lnTo>
              <a:lnTo>
                <a:pt x="0" y="519420"/>
              </a:lnTo>
              <a:lnTo>
                <a:pt x="0" y="58092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F7AD9-2E9E-4F40-A7EC-F45515861F99}">
      <dsp:nvSpPr>
        <dsp:cNvPr id="0" name=""/>
        <dsp:cNvSpPr/>
      </dsp:nvSpPr>
      <dsp:spPr>
        <a:xfrm>
          <a:off x="4032880" y="2502664"/>
          <a:ext cx="1895145" cy="587045"/>
        </a:xfrm>
        <a:custGeom>
          <a:avLst/>
          <a:gdLst/>
          <a:ahLst/>
          <a:cxnLst/>
          <a:rect l="0" t="0" r="0" b="0"/>
          <a:pathLst>
            <a:path>
              <a:moveTo>
                <a:pt x="1895145" y="0"/>
              </a:moveTo>
              <a:lnTo>
                <a:pt x="1895145" y="525537"/>
              </a:lnTo>
              <a:lnTo>
                <a:pt x="0" y="525537"/>
              </a:lnTo>
              <a:lnTo>
                <a:pt x="0" y="5870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FFCC8-0FEF-4FC1-A299-F038F615577A}">
      <dsp:nvSpPr>
        <dsp:cNvPr id="0" name=""/>
        <dsp:cNvSpPr/>
      </dsp:nvSpPr>
      <dsp:spPr>
        <a:xfrm>
          <a:off x="3221386" y="2502664"/>
          <a:ext cx="2706639" cy="587045"/>
        </a:xfrm>
        <a:custGeom>
          <a:avLst/>
          <a:gdLst/>
          <a:ahLst/>
          <a:cxnLst/>
          <a:rect l="0" t="0" r="0" b="0"/>
          <a:pathLst>
            <a:path>
              <a:moveTo>
                <a:pt x="2706639" y="0"/>
              </a:moveTo>
              <a:lnTo>
                <a:pt x="2706639" y="525537"/>
              </a:lnTo>
              <a:lnTo>
                <a:pt x="0" y="525537"/>
              </a:lnTo>
              <a:lnTo>
                <a:pt x="0" y="5870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5D9A2-E16C-4A72-890C-58B58B5EF0D6}">
      <dsp:nvSpPr>
        <dsp:cNvPr id="0" name=""/>
        <dsp:cNvSpPr/>
      </dsp:nvSpPr>
      <dsp:spPr>
        <a:xfrm>
          <a:off x="3466243" y="1654044"/>
          <a:ext cx="2461782" cy="427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03"/>
              </a:lnTo>
              <a:lnTo>
                <a:pt x="2461782" y="365503"/>
              </a:lnTo>
              <a:lnTo>
                <a:pt x="2461782" y="42701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4852FE-2D0C-4EC3-832A-4C713C0CDE93}">
      <dsp:nvSpPr>
        <dsp:cNvPr id="0" name=""/>
        <dsp:cNvSpPr/>
      </dsp:nvSpPr>
      <dsp:spPr>
        <a:xfrm>
          <a:off x="1779038" y="2874864"/>
          <a:ext cx="91440" cy="970730"/>
        </a:xfrm>
        <a:custGeom>
          <a:avLst/>
          <a:gdLst/>
          <a:ahLst/>
          <a:cxnLst/>
          <a:rect l="0" t="0" r="0" b="0"/>
          <a:pathLst>
            <a:path>
              <a:moveTo>
                <a:pt x="51024" y="0"/>
              </a:moveTo>
              <a:lnTo>
                <a:pt x="51024" y="909222"/>
              </a:lnTo>
              <a:lnTo>
                <a:pt x="45720" y="909222"/>
              </a:lnTo>
              <a:lnTo>
                <a:pt x="45720" y="9707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B821EC-96D0-4857-83A6-61EF3CC9D477}">
      <dsp:nvSpPr>
        <dsp:cNvPr id="0" name=""/>
        <dsp:cNvSpPr/>
      </dsp:nvSpPr>
      <dsp:spPr>
        <a:xfrm>
          <a:off x="1830063" y="1654044"/>
          <a:ext cx="1636179" cy="799211"/>
        </a:xfrm>
        <a:custGeom>
          <a:avLst/>
          <a:gdLst/>
          <a:ahLst/>
          <a:cxnLst/>
          <a:rect l="0" t="0" r="0" b="0"/>
          <a:pathLst>
            <a:path>
              <a:moveTo>
                <a:pt x="1636179" y="0"/>
              </a:moveTo>
              <a:lnTo>
                <a:pt x="1636179" y="737703"/>
              </a:lnTo>
              <a:lnTo>
                <a:pt x="0" y="737703"/>
              </a:lnTo>
              <a:lnTo>
                <a:pt x="0" y="799211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78F33-982E-4CD8-8816-5844CD1BF246}">
      <dsp:nvSpPr>
        <dsp:cNvPr id="0" name=""/>
        <dsp:cNvSpPr/>
      </dsp:nvSpPr>
      <dsp:spPr>
        <a:xfrm>
          <a:off x="486090" y="1654044"/>
          <a:ext cx="2980152" cy="796449"/>
        </a:xfrm>
        <a:custGeom>
          <a:avLst/>
          <a:gdLst/>
          <a:ahLst/>
          <a:cxnLst/>
          <a:rect l="0" t="0" r="0" b="0"/>
          <a:pathLst>
            <a:path>
              <a:moveTo>
                <a:pt x="2980152" y="0"/>
              </a:moveTo>
              <a:lnTo>
                <a:pt x="2980152" y="734942"/>
              </a:lnTo>
              <a:lnTo>
                <a:pt x="0" y="734942"/>
              </a:lnTo>
              <a:lnTo>
                <a:pt x="0" y="796449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E854E4-DE58-4B3A-8B42-5C1C8F0AF698}">
      <dsp:nvSpPr>
        <dsp:cNvPr id="0" name=""/>
        <dsp:cNvSpPr/>
      </dsp:nvSpPr>
      <dsp:spPr>
        <a:xfrm>
          <a:off x="2444556" y="920517"/>
          <a:ext cx="2043373" cy="7335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01E17-CB84-4978-BCE3-EF7F8012B8A6}">
      <dsp:nvSpPr>
        <dsp:cNvPr id="0" name=""/>
        <dsp:cNvSpPr/>
      </dsp:nvSpPr>
      <dsp:spPr>
        <a:xfrm>
          <a:off x="2518328" y="990601"/>
          <a:ext cx="2043373" cy="7335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102 &amp; ECHO</a:t>
          </a:r>
          <a:endParaRPr lang="en-US" sz="2400" b="1" kern="1200" dirty="0"/>
        </a:p>
      </dsp:txBody>
      <dsp:txXfrm>
        <a:off x="2539812" y="1012085"/>
        <a:ext cx="2000405" cy="690558"/>
      </dsp:txXfrm>
    </dsp:sp>
    <dsp:sp modelId="{2C889F1C-741A-476D-9297-040F2366F948}">
      <dsp:nvSpPr>
        <dsp:cNvPr id="0" name=""/>
        <dsp:cNvSpPr/>
      </dsp:nvSpPr>
      <dsp:spPr>
        <a:xfrm>
          <a:off x="-73772" y="2450494"/>
          <a:ext cx="1119725" cy="4216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A2748-6790-48D2-A4EE-DC3FA3C46B48}">
      <dsp:nvSpPr>
        <dsp:cNvPr id="0" name=""/>
        <dsp:cNvSpPr/>
      </dsp:nvSpPr>
      <dsp:spPr>
        <a:xfrm>
          <a:off x="0" y="2520578"/>
          <a:ext cx="1119725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ECHO PEDS</a:t>
          </a:r>
          <a:endParaRPr lang="en-US" sz="1200" b="1" kern="1200" dirty="0"/>
        </a:p>
      </dsp:txBody>
      <dsp:txXfrm>
        <a:off x="12348" y="2532926"/>
        <a:ext cx="1095029" cy="396912"/>
      </dsp:txXfrm>
    </dsp:sp>
    <dsp:sp modelId="{2329568E-B256-40BB-AEB7-BDA0E9BA1B1A}">
      <dsp:nvSpPr>
        <dsp:cNvPr id="0" name=""/>
        <dsp:cNvSpPr/>
      </dsp:nvSpPr>
      <dsp:spPr>
        <a:xfrm>
          <a:off x="1260955" y="2453255"/>
          <a:ext cx="1138216" cy="4216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931D2-05D8-497B-A0B0-563FA69093C5}">
      <dsp:nvSpPr>
        <dsp:cNvPr id="0" name=""/>
        <dsp:cNvSpPr/>
      </dsp:nvSpPr>
      <dsp:spPr>
        <a:xfrm>
          <a:off x="1334727" y="2523339"/>
          <a:ext cx="1138216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ECHO WIDE</a:t>
          </a:r>
          <a:endParaRPr lang="en-US" sz="1200" b="1" kern="1200" dirty="0"/>
        </a:p>
      </dsp:txBody>
      <dsp:txXfrm>
        <a:off x="1347075" y="2535687"/>
        <a:ext cx="1113520" cy="396912"/>
      </dsp:txXfrm>
    </dsp:sp>
    <dsp:sp modelId="{8EE7BCAA-07FD-451D-A7FC-3CD3A6ADCAD1}">
      <dsp:nvSpPr>
        <dsp:cNvPr id="0" name=""/>
        <dsp:cNvSpPr/>
      </dsp:nvSpPr>
      <dsp:spPr>
        <a:xfrm>
          <a:off x="919456" y="3845594"/>
          <a:ext cx="1810605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B8807-FF9A-4511-90B5-4E581B6E9EA6}">
      <dsp:nvSpPr>
        <dsp:cNvPr id="0" name=""/>
        <dsp:cNvSpPr/>
      </dsp:nvSpPr>
      <dsp:spPr>
        <a:xfrm>
          <a:off x="993228" y="3915678"/>
          <a:ext cx="1810605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Collective Analysis Studies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 </a:t>
          </a:r>
          <a:r>
            <a:rPr lang="en-US" sz="1100" b="1" kern="1200" dirty="0" smtClean="0">
              <a:solidFill>
                <a:srgbClr val="FF0000"/>
              </a:solidFill>
            </a:rPr>
            <a:t>EC0xxx</a:t>
          </a:r>
          <a:endParaRPr lang="en-US" sz="1100" b="1" kern="1200" dirty="0">
            <a:solidFill>
              <a:srgbClr val="FF0000"/>
            </a:solidFill>
          </a:endParaRPr>
        </a:p>
      </dsp:txBody>
      <dsp:txXfrm>
        <a:off x="1005576" y="3928026"/>
        <a:ext cx="1785909" cy="396912"/>
      </dsp:txXfrm>
    </dsp:sp>
    <dsp:sp modelId="{8D0F6309-E476-4D7E-BC0B-9C5448D3B190}">
      <dsp:nvSpPr>
        <dsp:cNvPr id="0" name=""/>
        <dsp:cNvSpPr/>
      </dsp:nvSpPr>
      <dsp:spPr>
        <a:xfrm>
          <a:off x="4620492" y="2081055"/>
          <a:ext cx="2615067" cy="4216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F0E44-8ADD-4B3D-A4C8-92394F11960C}">
      <dsp:nvSpPr>
        <dsp:cNvPr id="0" name=""/>
        <dsp:cNvSpPr/>
      </dsp:nvSpPr>
      <dsp:spPr>
        <a:xfrm>
          <a:off x="4694264" y="2151139"/>
          <a:ext cx="2615067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Other Grants, Collaborations, Sub Projects and Disease Cohorts</a:t>
          </a:r>
          <a:endParaRPr lang="en-US" sz="1200" b="1" kern="1200" dirty="0"/>
        </a:p>
      </dsp:txBody>
      <dsp:txXfrm>
        <a:off x="4706612" y="2163487"/>
        <a:ext cx="2590371" cy="396912"/>
      </dsp:txXfrm>
    </dsp:sp>
    <dsp:sp modelId="{AB6037F0-9518-41E9-87D1-5116B1E8BE91}">
      <dsp:nvSpPr>
        <dsp:cNvPr id="0" name=""/>
        <dsp:cNvSpPr/>
      </dsp:nvSpPr>
      <dsp:spPr>
        <a:xfrm>
          <a:off x="2889411" y="3089709"/>
          <a:ext cx="663950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FFA53-7E03-4D50-BD50-28CC40B11AFD}">
      <dsp:nvSpPr>
        <dsp:cNvPr id="0" name=""/>
        <dsp:cNvSpPr/>
      </dsp:nvSpPr>
      <dsp:spPr>
        <a:xfrm>
          <a:off x="2963183" y="3159793"/>
          <a:ext cx="663950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Obesity</a:t>
          </a:r>
          <a:endParaRPr lang="en-US" sz="1100" b="1" kern="1200" dirty="0"/>
        </a:p>
      </dsp:txBody>
      <dsp:txXfrm>
        <a:off x="2975531" y="3172141"/>
        <a:ext cx="639254" cy="396912"/>
      </dsp:txXfrm>
    </dsp:sp>
    <dsp:sp modelId="{6A83B0DD-90EE-4A0B-A058-F07FBD6F421C}">
      <dsp:nvSpPr>
        <dsp:cNvPr id="0" name=""/>
        <dsp:cNvSpPr/>
      </dsp:nvSpPr>
      <dsp:spPr>
        <a:xfrm>
          <a:off x="3700905" y="3089709"/>
          <a:ext cx="663950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FE8F-668A-48D1-AAFB-CF9DD8A91105}">
      <dsp:nvSpPr>
        <dsp:cNvPr id="0" name=""/>
        <dsp:cNvSpPr/>
      </dsp:nvSpPr>
      <dsp:spPr>
        <a:xfrm>
          <a:off x="3774677" y="3159793"/>
          <a:ext cx="663950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Autism</a:t>
          </a:r>
          <a:endParaRPr lang="en-US" sz="1100" b="1" kern="1200" dirty="0"/>
        </a:p>
      </dsp:txBody>
      <dsp:txXfrm>
        <a:off x="3787025" y="3172141"/>
        <a:ext cx="639254" cy="396912"/>
      </dsp:txXfrm>
    </dsp:sp>
    <dsp:sp modelId="{73605A77-E719-459C-AA4B-09DB596C9D9F}">
      <dsp:nvSpPr>
        <dsp:cNvPr id="0" name=""/>
        <dsp:cNvSpPr/>
      </dsp:nvSpPr>
      <dsp:spPr>
        <a:xfrm>
          <a:off x="4512400" y="3083592"/>
          <a:ext cx="935107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33AAA-0A58-4305-99CC-1C18D5B3DC02}">
      <dsp:nvSpPr>
        <dsp:cNvPr id="0" name=""/>
        <dsp:cNvSpPr/>
      </dsp:nvSpPr>
      <dsp:spPr>
        <a:xfrm>
          <a:off x="4586172" y="3153675"/>
          <a:ext cx="935107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Microbiome</a:t>
          </a:r>
          <a:endParaRPr lang="en-US" sz="1100" b="1" kern="1200" dirty="0"/>
        </a:p>
      </dsp:txBody>
      <dsp:txXfrm>
        <a:off x="4598520" y="3166023"/>
        <a:ext cx="910411" cy="396912"/>
      </dsp:txXfrm>
    </dsp:sp>
    <dsp:sp modelId="{C928687E-BBBE-4FEF-8034-5CCF72DB70AE}">
      <dsp:nvSpPr>
        <dsp:cNvPr id="0" name=""/>
        <dsp:cNvSpPr/>
      </dsp:nvSpPr>
      <dsp:spPr>
        <a:xfrm>
          <a:off x="5595052" y="3083592"/>
          <a:ext cx="828968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6C7BF-7F44-43C2-9E26-DB502847345E}">
      <dsp:nvSpPr>
        <dsp:cNvPr id="0" name=""/>
        <dsp:cNvSpPr/>
      </dsp:nvSpPr>
      <dsp:spPr>
        <a:xfrm>
          <a:off x="5668824" y="3153675"/>
          <a:ext cx="828968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Gestational Diabetes</a:t>
          </a:r>
          <a:endParaRPr lang="en-US" sz="1100" b="1" kern="1200" dirty="0"/>
        </a:p>
      </dsp:txBody>
      <dsp:txXfrm>
        <a:off x="5681172" y="3166023"/>
        <a:ext cx="804272" cy="396912"/>
      </dsp:txXfrm>
    </dsp:sp>
    <dsp:sp modelId="{1E93A0CD-236F-469D-A97B-32695C82DE09}">
      <dsp:nvSpPr>
        <dsp:cNvPr id="0" name=""/>
        <dsp:cNvSpPr/>
      </dsp:nvSpPr>
      <dsp:spPr>
        <a:xfrm>
          <a:off x="6571565" y="3091117"/>
          <a:ext cx="924982" cy="3664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59032-A89D-4F02-BCAC-2EB51D0FA6D5}">
      <dsp:nvSpPr>
        <dsp:cNvPr id="0" name=""/>
        <dsp:cNvSpPr/>
      </dsp:nvSpPr>
      <dsp:spPr>
        <a:xfrm>
          <a:off x="6645337" y="3161201"/>
          <a:ext cx="924982" cy="3664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Breast Milk and Maternal Confidence </a:t>
          </a:r>
          <a:endParaRPr lang="en-US" sz="1000" b="1" kern="1200" dirty="0"/>
        </a:p>
      </dsp:txBody>
      <dsp:txXfrm>
        <a:off x="6656070" y="3171934"/>
        <a:ext cx="903516" cy="344995"/>
      </dsp:txXfrm>
    </dsp:sp>
    <dsp:sp modelId="{489436AB-56DD-4EEC-B5B7-76D7D5C7F0A0}">
      <dsp:nvSpPr>
        <dsp:cNvPr id="0" name=""/>
        <dsp:cNvSpPr/>
      </dsp:nvSpPr>
      <dsp:spPr>
        <a:xfrm>
          <a:off x="7644091" y="3083583"/>
          <a:ext cx="663950" cy="4216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903DF-EB66-4404-8600-63A8E7CC20BD}">
      <dsp:nvSpPr>
        <dsp:cNvPr id="0" name=""/>
        <dsp:cNvSpPr/>
      </dsp:nvSpPr>
      <dsp:spPr>
        <a:xfrm>
          <a:off x="7717864" y="3153667"/>
          <a:ext cx="663950" cy="4216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….</a:t>
          </a:r>
          <a:endParaRPr lang="en-US" sz="1800" kern="1200" dirty="0"/>
        </a:p>
      </dsp:txBody>
      <dsp:txXfrm>
        <a:off x="7730212" y="3166015"/>
        <a:ext cx="639254" cy="396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16077D3-3374-48DD-B4C1-2505956B0C87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B70658B-305C-4535-BD4D-E0A365797A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6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B85ECD4-76F8-4FE9-B55A-409243206799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B1D5CE-8297-4045-904D-7C9BF71579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5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8C86BD-5128-43FD-8B5E-F91B4D0479AF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3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smtClean="0">
                <a:solidFill>
                  <a:schemeClr val="tx2"/>
                </a:solidFill>
                <a:latin typeface="Times" pitchFamily="18" charset="0"/>
                <a:ea typeface="ＭＳ Ｐゴシック" pitchFamily="34" charset="-128"/>
              </a:rPr>
              <a:t>EARLY ENVIRONMENTAL INFLUENCES:</a:t>
            </a:r>
            <a:r>
              <a:rPr lang="en-US" altLang="en-US" smtClean="0">
                <a:solidFill>
                  <a:schemeClr val="tx2"/>
                </a:solidFill>
                <a:latin typeface="Times" pitchFamily="18" charset="0"/>
                <a:ea typeface="ＭＳ Ｐゴシック" pitchFamily="34" charset="-128"/>
              </a:rPr>
              <a:t> 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Conception to age 5 years</a:t>
            </a:r>
          </a:p>
          <a:p>
            <a:pPr>
              <a:spcBef>
                <a:spcPts val="1625"/>
              </a:spcBef>
            </a:pPr>
            <a:r>
              <a:rPr lang="en-US" altLang="en-US" b="1" smtClean="0">
                <a:solidFill>
                  <a:schemeClr val="tx2"/>
                </a:solidFill>
                <a:latin typeface="Times" pitchFamily="18" charset="0"/>
                <a:ea typeface="ＭＳ Ｐゴシック" pitchFamily="34" charset="-128"/>
              </a:rPr>
              <a:t>BROAD RANGE OF INFLUENCES:</a:t>
            </a:r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 </a:t>
            </a:r>
          </a:p>
          <a:p>
            <a:pPr>
              <a:spcBef>
                <a:spcPts val="1625"/>
              </a:spcBef>
            </a:pPr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Society to biology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Physical and chemical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Societal factors—stress, maltreatment, etc.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Social factors—networks, SES, family dynamics, etc.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Medical factors—conditions, medications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Behavior—sleep, diet, etc.</a:t>
            </a:r>
          </a:p>
          <a:p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Biology—epigenetics, microbiota, etc.</a:t>
            </a:r>
          </a:p>
          <a:p>
            <a:endParaRPr lang="en-US" altLang="en-US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BADA5-A46B-4194-AC33-24D27D5F6B9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C31B89-0A8A-492E-BE82-DB735FDF307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4625" indent="-174625">
              <a:buFontTx/>
              <a:buChar char="•"/>
            </a:pPr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Our nation’s children are waiting.</a:t>
            </a:r>
          </a:p>
          <a:p>
            <a:pPr marL="174625" indent="-174625">
              <a:buFontTx/>
              <a:buChar char="•"/>
            </a:pPr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As we move forward, it is vital that we keep our </a:t>
            </a:r>
            <a:r>
              <a:rPr lang="en-US" altLang="en-US" b="1" smtClean="0">
                <a:latin typeface="Times" pitchFamily="18" charset="0"/>
                <a:ea typeface="ＭＳ Ｐゴシック" pitchFamily="34" charset="-128"/>
              </a:rPr>
              <a:t>mission</a:t>
            </a:r>
            <a:r>
              <a:rPr lang="en-US" altLang="en-US" smtClean="0">
                <a:latin typeface="Times" pitchFamily="18" charset="0"/>
                <a:ea typeface="ＭＳ Ｐゴシック" pitchFamily="34" charset="-128"/>
              </a:rPr>
              <a:t> in mind as we work toward achieving our ambitious but crucial goal of enhancing the health of children for generations to come.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E5C154-BF06-4296-92FF-F79C6F069D21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1D939-AF0E-4158-8A03-528A6E64A5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46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1D939-AF0E-4158-8A03-528A6E64A5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4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8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5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502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8614" y="1548449"/>
            <a:ext cx="8486775" cy="3848345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4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50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7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05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36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1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6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4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0F1DB-BF42-4AF5-AF0A-012FB743FC82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68FF-0FC1-47BC-B99E-F428D46A76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2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wm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gif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Microsoft_Excel_97-2003_Worksheet1.xls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ITMI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752600"/>
            <a:ext cx="4648200" cy="43434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Started: 2010 (2011)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Overall goal: research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on the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integration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of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genomic information into the practice of medicine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80 FTEs, ~1/3 Clinical, 1/3 IT/Informatics, 1/3 Lab technical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medschool.vcu.edu/inova/facilities/images/ClaudeMoo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3429000" cy="40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Arial" pitchFamily="34" charset="0"/>
                <a:cs typeface="Arial" pitchFamily="34" charset="0"/>
              </a:rPr>
              <a:t>Biospecimen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Collection (2018)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628189"/>
              </p:ext>
            </p:extLst>
          </p:nvPr>
        </p:nvGraphicFramePr>
        <p:xfrm>
          <a:off x="1295400" y="1600200"/>
          <a:ext cx="5046914" cy="2794002"/>
        </p:xfrm>
        <a:graphic>
          <a:graphicData uri="http://schemas.openxmlformats.org/drawingml/2006/table">
            <a:tbl>
              <a:tblPr/>
              <a:tblGrid>
                <a:gridCol w="1625854"/>
                <a:gridCol w="3421060"/>
              </a:tblGrid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Blood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ialog"/>
                        </a:rPr>
                        <a:t>2317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Placenta/CB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ialog"/>
                        </a:rPr>
                        <a:t>254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ialog"/>
                        </a:rPr>
                        <a:t>1951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ialog"/>
                        </a:rPr>
                        <a:t>1005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Meconium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ialog"/>
                        </a:rPr>
                        <a:t>505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ialog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6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Alot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!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13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1066800" y="5410200"/>
            <a:ext cx="408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marL="342900" indent="-342900" eaLnBrk="1" hangingPunct="1">
              <a:buClr>
                <a:srgbClr val="CC0000"/>
              </a:buClr>
            </a:pPr>
            <a:r>
              <a:rPr lang="en-US" sz="2400" dirty="0" smtClean="0">
                <a:solidFill>
                  <a:srgbClr val="000000"/>
                </a:solidFill>
              </a:rPr>
              <a:t>104 countries of birth (parents)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"/>
          <a:stretch/>
        </p:blipFill>
        <p:spPr bwMode="auto">
          <a:xfrm>
            <a:off x="5745559" y="1600200"/>
            <a:ext cx="339844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solomonb\Downloads\itmi participant genome count 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2"/>
          <a:stretch>
            <a:fillRect/>
          </a:stretch>
        </p:blipFill>
        <p:spPr bwMode="auto">
          <a:xfrm>
            <a:off x="164181" y="1447800"/>
            <a:ext cx="54692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Cohort Diversity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075" y="1638300"/>
            <a:ext cx="11239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638300"/>
            <a:ext cx="11239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686300"/>
            <a:ext cx="11239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686300"/>
            <a:ext cx="11239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686300"/>
            <a:ext cx="112395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/>
          <p:cNvPicPr preferRelativeResize="0"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7838" y="4686300"/>
            <a:ext cx="1123950" cy="153035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32776" name="Text Box 15"/>
          <p:cNvSpPr txBox="1">
            <a:spLocks noChangeArrowheads="1"/>
          </p:cNvSpPr>
          <p:nvPr/>
        </p:nvSpPr>
        <p:spPr bwMode="auto">
          <a:xfrm>
            <a:off x="1204913" y="2266950"/>
            <a:ext cx="10048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Common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sp>
        <p:nvSpPr>
          <p:cNvPr id="32777" name="Text Box 16"/>
          <p:cNvSpPr txBox="1">
            <a:spLocks noChangeArrowheads="1"/>
          </p:cNvSpPr>
          <p:nvPr/>
        </p:nvSpPr>
        <p:spPr bwMode="auto">
          <a:xfrm>
            <a:off x="5130800" y="2266950"/>
            <a:ext cx="965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Personal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143000" y="5314950"/>
            <a:ext cx="10048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Common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934200" y="5314950"/>
            <a:ext cx="965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Personal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2971800" y="5314950"/>
            <a:ext cx="10271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Ancestral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5029200" y="5314950"/>
            <a:ext cx="11731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Familial </a:t>
            </a:r>
          </a:p>
          <a:p>
            <a:pPr algn="ctr"/>
            <a:r>
              <a:rPr lang="en-US" sz="1600" b="1">
                <a:solidFill>
                  <a:srgbClr val="000000"/>
                </a:solidFill>
              </a:rPr>
              <a:t>Variants</a:t>
            </a:r>
          </a:p>
        </p:txBody>
      </p:sp>
      <p:cxnSp>
        <p:nvCxnSpPr>
          <p:cNvPr id="15" name="AutoShape 22"/>
          <p:cNvCxnSpPr>
            <a:cxnSpLocks noChangeShapeType="1"/>
          </p:cNvCxnSpPr>
          <p:nvPr/>
        </p:nvCxnSpPr>
        <p:spPr bwMode="auto">
          <a:xfrm rot="5400000">
            <a:off x="1056481" y="4050507"/>
            <a:ext cx="127158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23"/>
          <p:cNvCxnSpPr>
            <a:cxnSpLocks noChangeShapeType="1"/>
          </p:cNvCxnSpPr>
          <p:nvPr/>
        </p:nvCxnSpPr>
        <p:spPr bwMode="auto">
          <a:xfrm rot="5400000">
            <a:off x="3952081" y="2983707"/>
            <a:ext cx="1271587" cy="2133600"/>
          </a:xfrm>
          <a:prstGeom prst="bentConnector3">
            <a:avLst>
              <a:gd name="adj1" fmla="val 4994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7" name="AutoShape 24"/>
          <p:cNvCxnSpPr>
            <a:cxnSpLocks noChangeShapeType="1"/>
          </p:cNvCxnSpPr>
          <p:nvPr/>
        </p:nvCxnSpPr>
        <p:spPr bwMode="auto">
          <a:xfrm rot="16200000" flipH="1">
            <a:off x="5918200" y="3151188"/>
            <a:ext cx="1271587" cy="1798638"/>
          </a:xfrm>
          <a:prstGeom prst="bentConnector3">
            <a:avLst>
              <a:gd name="adj1" fmla="val 49940"/>
            </a:avLst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8" name="AutoShape 25"/>
          <p:cNvCxnSpPr>
            <a:cxnSpLocks noChangeShapeType="1"/>
          </p:cNvCxnSpPr>
          <p:nvPr/>
        </p:nvCxnSpPr>
        <p:spPr bwMode="auto">
          <a:xfrm rot="5400000">
            <a:off x="5018881" y="4050507"/>
            <a:ext cx="1271587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2133600" y="3387725"/>
            <a:ext cx="27432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99"/>
                </a:solidFill>
              </a:rPr>
              <a:t>Ancestral Reference</a:t>
            </a:r>
          </a:p>
          <a:p>
            <a:pPr algn="ctr"/>
            <a:r>
              <a:rPr lang="en-US" sz="2000" b="1">
                <a:solidFill>
                  <a:srgbClr val="000099"/>
                </a:solidFill>
              </a:rPr>
              <a:t>Genomes</a:t>
            </a:r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5688013" y="3409950"/>
            <a:ext cx="12795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0099"/>
                </a:solidFill>
              </a:rPr>
              <a:t>Familial </a:t>
            </a:r>
          </a:p>
          <a:p>
            <a:pPr algn="ctr"/>
            <a:r>
              <a:rPr lang="en-US" b="1">
                <a:solidFill>
                  <a:srgbClr val="000099"/>
                </a:solidFill>
              </a:rPr>
              <a:t>Sequencing</a:t>
            </a: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914400" y="6153150"/>
            <a:ext cx="7924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Probably Not Disease Causing </a:t>
            </a:r>
            <a:r>
              <a:rPr lang="en-US" b="1">
                <a:solidFill>
                  <a:srgbClr val="000099"/>
                </a:solidFill>
              </a:rPr>
              <a:t>          </a:t>
            </a:r>
            <a:r>
              <a:rPr lang="en-US" sz="2000" b="1">
                <a:solidFill>
                  <a:srgbClr val="009900"/>
                </a:solidFill>
              </a:rPr>
              <a:t>Potentially Disease Causing</a:t>
            </a:r>
          </a:p>
        </p:txBody>
      </p:sp>
      <p:sp>
        <p:nvSpPr>
          <p:cNvPr id="22" name="Right Brace 21"/>
          <p:cNvSpPr>
            <a:spLocks/>
          </p:cNvSpPr>
          <p:nvPr/>
        </p:nvSpPr>
        <p:spPr bwMode="auto">
          <a:xfrm>
            <a:off x="6553200" y="1843088"/>
            <a:ext cx="533400" cy="1600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90" name="TextBox 31"/>
          <p:cNvSpPr txBox="1">
            <a:spLocks noChangeArrowheads="1"/>
          </p:cNvSpPr>
          <p:nvPr/>
        </p:nvSpPr>
        <p:spPr bwMode="auto">
          <a:xfrm>
            <a:off x="7391400" y="1943100"/>
            <a:ext cx="152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Information</a:t>
            </a:r>
          </a:p>
          <a:p>
            <a:pPr algn="ctr"/>
            <a:r>
              <a:rPr lang="en-US" b="1">
                <a:solidFill>
                  <a:srgbClr val="000000"/>
                </a:solidFill>
              </a:rPr>
              <a:t>provided by sequencing companies</a:t>
            </a:r>
          </a:p>
        </p:txBody>
      </p:sp>
      <p:cxnSp>
        <p:nvCxnSpPr>
          <p:cNvPr id="24" name="Straight Connector 23"/>
          <p:cNvCxnSpPr>
            <a:cxnSpLocks noChangeShapeType="1"/>
            <a:stCxn id="22" idx="2"/>
          </p:cNvCxnSpPr>
          <p:nvPr/>
        </p:nvCxnSpPr>
        <p:spPr bwMode="auto">
          <a:xfrm flipH="1">
            <a:off x="1295400" y="3443288"/>
            <a:ext cx="52578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Connector 24"/>
          <p:cNvCxnSpPr/>
          <p:nvPr/>
        </p:nvCxnSpPr>
        <p:spPr>
          <a:xfrm flipH="1">
            <a:off x="838200" y="3443288"/>
            <a:ext cx="571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793" name="TextBox 28"/>
          <p:cNvSpPr txBox="1">
            <a:spLocks noChangeArrowheads="1"/>
          </p:cNvSpPr>
          <p:nvPr/>
        </p:nvSpPr>
        <p:spPr bwMode="auto">
          <a:xfrm>
            <a:off x="50800" y="65782"/>
            <a:ext cx="909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Optimizing Identification of Disease </a:t>
            </a: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               Causing Variants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ChangeArrowheads="1"/>
          </p:cNvSpPr>
          <p:nvPr/>
        </p:nvSpPr>
        <p:spPr bwMode="auto">
          <a:xfrm>
            <a:off x="1543050" y="85725"/>
            <a:ext cx="60007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3000">
              <a:solidFill>
                <a:srgbClr val="1F497D"/>
              </a:solidFill>
              <a:latin typeface="Times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890713"/>
            <a:ext cx="1830388" cy="1973262"/>
          </a:xfrm>
          <a:prstGeom prst="rect">
            <a:avLst/>
          </a:prstGeom>
          <a:noFill/>
        </p:spPr>
        <p:txBody>
          <a:bodyPr lIns="0" rIns="0"/>
          <a:lstStyle>
            <a:lvl1pPr marL="171450" indent="-1714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.HelveticaNeueDeskInterface-Regular" charset="-120"/>
              <a:buChar char="–"/>
              <a:def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.HelveticaNeueDeskInterface-Regular" charset="-120"/>
              <a:buChar char="–"/>
              <a:def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SzPct val="65000"/>
              <a:buFont typeface="Wingdings" charset="2"/>
              <a:buChar char="§"/>
              <a:def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b="1">
                <a:solidFill>
                  <a:schemeClr val="tx2"/>
                </a:solidFill>
              </a:rPr>
              <a:t>From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b="1">
                <a:solidFill>
                  <a:schemeClr val="accent1">
                    <a:lumMod val="75000"/>
                  </a:schemeClr>
                </a:solidFill>
              </a:rPr>
              <a:t>society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b="1">
                <a:solidFill>
                  <a:schemeClr val="tx2"/>
                </a:solidFill>
              </a:rPr>
              <a:t>to 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b="1">
                <a:solidFill>
                  <a:schemeClr val="accent4"/>
                </a:solidFill>
              </a:rPr>
              <a:t>biology</a:t>
            </a:r>
          </a:p>
        </p:txBody>
      </p:sp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Broad range of </a:t>
            </a:r>
            <a:br>
              <a:rPr lang="en-US" altLang="en-US" smtClean="0"/>
            </a:br>
            <a:r>
              <a:rPr lang="en-US" altLang="en-US" smtClean="0"/>
              <a:t>early environmental exposures</a:t>
            </a:r>
          </a:p>
        </p:txBody>
      </p:sp>
      <p:grpSp>
        <p:nvGrpSpPr>
          <p:cNvPr id="19461" name="Group 25"/>
          <p:cNvGrpSpPr>
            <a:grpSpLocks/>
          </p:cNvGrpSpPr>
          <p:nvPr/>
        </p:nvGrpSpPr>
        <p:grpSpPr bwMode="auto">
          <a:xfrm>
            <a:off x="3200400" y="1141413"/>
            <a:ext cx="5202238" cy="4268787"/>
            <a:chOff x="3903407" y="719106"/>
            <a:chExt cx="3702546" cy="3195596"/>
          </a:xfrm>
        </p:grpSpPr>
        <p:sp>
          <p:nvSpPr>
            <p:cNvPr id="20" name="Freeform 19"/>
            <p:cNvSpPr/>
            <p:nvPr/>
          </p:nvSpPr>
          <p:spPr>
            <a:xfrm>
              <a:off x="3903407" y="719106"/>
              <a:ext cx="3702546" cy="3195596"/>
            </a:xfrm>
            <a:custGeom>
              <a:avLst/>
              <a:gdLst>
                <a:gd name="connsiteX0" fmla="*/ 0 w 4149739"/>
                <a:gd name="connsiteY0" fmla="*/ 1657350 h 3314700"/>
                <a:gd name="connsiteX1" fmla="*/ 2074870 w 4149739"/>
                <a:gd name="connsiteY1" fmla="*/ 0 h 3314700"/>
                <a:gd name="connsiteX2" fmla="*/ 4149740 w 4149739"/>
                <a:gd name="connsiteY2" fmla="*/ 1657350 h 3314700"/>
                <a:gd name="connsiteX3" fmla="*/ 2074870 w 4149739"/>
                <a:gd name="connsiteY3" fmla="*/ 3314700 h 3314700"/>
                <a:gd name="connsiteX4" fmla="*/ 0 w 4149739"/>
                <a:gd name="connsiteY4" fmla="*/ 1657350 h 3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49739" h="3314700">
                  <a:moveTo>
                    <a:pt x="0" y="1657350"/>
                  </a:moveTo>
                  <a:cubicBezTo>
                    <a:pt x="0" y="742021"/>
                    <a:pt x="928951" y="0"/>
                    <a:pt x="2074870" y="0"/>
                  </a:cubicBezTo>
                  <a:cubicBezTo>
                    <a:pt x="3220789" y="0"/>
                    <a:pt x="4149740" y="742021"/>
                    <a:pt x="4149740" y="1657350"/>
                  </a:cubicBezTo>
                  <a:cubicBezTo>
                    <a:pt x="4149740" y="2572679"/>
                    <a:pt x="3220789" y="3314700"/>
                    <a:pt x="2074870" y="3314700"/>
                  </a:cubicBezTo>
                  <a:cubicBezTo>
                    <a:pt x="928951" y="3314700"/>
                    <a:pt x="0" y="2572679"/>
                    <a:pt x="0" y="1657350"/>
                  </a:cubicBezTo>
                  <a:close/>
                </a:path>
              </a:pathLst>
            </a:custGeom>
            <a:solidFill>
              <a:schemeClr val="tx2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666927" tIns="91440" rIns="1666926" bIns="3008279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Physical </a:t>
              </a:r>
              <a:br>
                <a:rPr lang="en-US" sz="1200" b="1" dirty="0">
                  <a:solidFill>
                    <a:schemeClr val="bg1"/>
                  </a:solidFill>
                  <a:ea typeface=""/>
                </a:rPr>
              </a:b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&amp; Chemical 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88689" y="1198029"/>
              <a:ext cx="2931982" cy="2716673"/>
            </a:xfrm>
            <a:custGeom>
              <a:avLst/>
              <a:gdLst>
                <a:gd name="connsiteX0" fmla="*/ 0 w 3285762"/>
                <a:gd name="connsiteY0" fmla="*/ 1408748 h 2817495"/>
                <a:gd name="connsiteX1" fmla="*/ 1642881 w 3285762"/>
                <a:gd name="connsiteY1" fmla="*/ 0 h 2817495"/>
                <a:gd name="connsiteX2" fmla="*/ 3285762 w 3285762"/>
                <a:gd name="connsiteY2" fmla="*/ 1408748 h 2817495"/>
                <a:gd name="connsiteX3" fmla="*/ 1642881 w 3285762"/>
                <a:gd name="connsiteY3" fmla="*/ 2817496 h 2817495"/>
                <a:gd name="connsiteX4" fmla="*/ 0 w 3285762"/>
                <a:gd name="connsiteY4" fmla="*/ 1408748 h 281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5762" h="2817495">
                  <a:moveTo>
                    <a:pt x="0" y="1408748"/>
                  </a:moveTo>
                  <a:cubicBezTo>
                    <a:pt x="0" y="630718"/>
                    <a:pt x="735543" y="0"/>
                    <a:pt x="1642881" y="0"/>
                  </a:cubicBezTo>
                  <a:cubicBezTo>
                    <a:pt x="2550219" y="0"/>
                    <a:pt x="3285762" y="630718"/>
                    <a:pt x="3285762" y="1408748"/>
                  </a:cubicBezTo>
                  <a:cubicBezTo>
                    <a:pt x="3285762" y="2186778"/>
                    <a:pt x="2550219" y="2817496"/>
                    <a:pt x="1642881" y="2817496"/>
                  </a:cubicBezTo>
                  <a:cubicBezTo>
                    <a:pt x="735543" y="2817496"/>
                    <a:pt x="0" y="2186778"/>
                    <a:pt x="0" y="140874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1284142" tIns="182880" rIns="1284141" bIns="2521168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Societal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553076" y="1678141"/>
              <a:ext cx="2403208" cy="2236561"/>
            </a:xfrm>
            <a:custGeom>
              <a:avLst/>
              <a:gdLst>
                <a:gd name="connsiteX0" fmla="*/ 0 w 2692858"/>
                <a:gd name="connsiteY0" fmla="*/ 1160145 h 2320290"/>
                <a:gd name="connsiteX1" fmla="*/ 1346429 w 2692858"/>
                <a:gd name="connsiteY1" fmla="*/ 0 h 2320290"/>
                <a:gd name="connsiteX2" fmla="*/ 2692858 w 2692858"/>
                <a:gd name="connsiteY2" fmla="*/ 1160145 h 2320290"/>
                <a:gd name="connsiteX3" fmla="*/ 1346429 w 2692858"/>
                <a:gd name="connsiteY3" fmla="*/ 2320290 h 2320290"/>
                <a:gd name="connsiteX4" fmla="*/ 0 w 2692858"/>
                <a:gd name="connsiteY4" fmla="*/ 1160145 h 232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2858" h="2320290">
                  <a:moveTo>
                    <a:pt x="0" y="1160145"/>
                  </a:moveTo>
                  <a:cubicBezTo>
                    <a:pt x="0" y="519415"/>
                    <a:pt x="602817" y="0"/>
                    <a:pt x="1346429" y="0"/>
                  </a:cubicBezTo>
                  <a:cubicBezTo>
                    <a:pt x="2090041" y="0"/>
                    <a:pt x="2692858" y="519415"/>
                    <a:pt x="2692858" y="1160145"/>
                  </a:cubicBezTo>
                  <a:cubicBezTo>
                    <a:pt x="2692858" y="1800875"/>
                    <a:pt x="2090041" y="2320290"/>
                    <a:pt x="1346429" y="2320290"/>
                  </a:cubicBezTo>
                  <a:cubicBezTo>
                    <a:pt x="602817" y="2320290"/>
                    <a:pt x="0" y="1800875"/>
                    <a:pt x="0" y="1160145"/>
                  </a:cubicBezTo>
                  <a:close/>
                </a:path>
              </a:pathLst>
            </a:custGeom>
            <a:solidFill>
              <a:srgbClr val="00B05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995974" tIns="182880" rIns="995972" bIns="2029121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Medical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661542" y="2157065"/>
              <a:ext cx="2186275" cy="1757637"/>
            </a:xfrm>
            <a:custGeom>
              <a:avLst/>
              <a:gdLst>
                <a:gd name="connsiteX0" fmla="*/ 0 w 2449606"/>
                <a:gd name="connsiteY0" fmla="*/ 911543 h 1823085"/>
                <a:gd name="connsiteX1" fmla="*/ 1224803 w 2449606"/>
                <a:gd name="connsiteY1" fmla="*/ 0 h 1823085"/>
                <a:gd name="connsiteX2" fmla="*/ 2449606 w 2449606"/>
                <a:gd name="connsiteY2" fmla="*/ 911543 h 1823085"/>
                <a:gd name="connsiteX3" fmla="*/ 1224803 w 2449606"/>
                <a:gd name="connsiteY3" fmla="*/ 1823086 h 1823085"/>
                <a:gd name="connsiteX4" fmla="*/ 0 w 2449606"/>
                <a:gd name="connsiteY4" fmla="*/ 911543 h 182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9606" h="1823085">
                  <a:moveTo>
                    <a:pt x="0" y="911543"/>
                  </a:moveTo>
                  <a:cubicBezTo>
                    <a:pt x="0" y="408112"/>
                    <a:pt x="548363" y="0"/>
                    <a:pt x="1224803" y="0"/>
                  </a:cubicBezTo>
                  <a:cubicBezTo>
                    <a:pt x="1901243" y="0"/>
                    <a:pt x="2449606" y="408112"/>
                    <a:pt x="2449606" y="911543"/>
                  </a:cubicBezTo>
                  <a:cubicBezTo>
                    <a:pt x="2449606" y="1414974"/>
                    <a:pt x="1901243" y="1823086"/>
                    <a:pt x="1224803" y="1823086"/>
                  </a:cubicBezTo>
                  <a:cubicBezTo>
                    <a:pt x="548363" y="1823086"/>
                    <a:pt x="0" y="1414974"/>
                    <a:pt x="0" y="911543"/>
                  </a:cubicBezTo>
                  <a:close/>
                </a:path>
              </a:pathLst>
            </a:custGeom>
            <a:solidFill>
              <a:srgbClr val="FFC00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899368" tIns="182880" rIns="899367" bIns="1521149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Psychosocial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817463" y="2635988"/>
              <a:ext cx="1874435" cy="1278714"/>
            </a:xfrm>
            <a:custGeom>
              <a:avLst/>
              <a:gdLst>
                <a:gd name="connsiteX0" fmla="*/ 0 w 1752402"/>
                <a:gd name="connsiteY0" fmla="*/ 662940 h 1325880"/>
                <a:gd name="connsiteX1" fmla="*/ 876201 w 1752402"/>
                <a:gd name="connsiteY1" fmla="*/ 0 h 1325880"/>
                <a:gd name="connsiteX2" fmla="*/ 1752402 w 1752402"/>
                <a:gd name="connsiteY2" fmla="*/ 662940 h 1325880"/>
                <a:gd name="connsiteX3" fmla="*/ 876201 w 1752402"/>
                <a:gd name="connsiteY3" fmla="*/ 1325880 h 1325880"/>
                <a:gd name="connsiteX4" fmla="*/ 0 w 1752402"/>
                <a:gd name="connsiteY4" fmla="*/ 662940 h 132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2402" h="1325880">
                  <a:moveTo>
                    <a:pt x="0" y="662940"/>
                  </a:moveTo>
                  <a:cubicBezTo>
                    <a:pt x="0" y="296808"/>
                    <a:pt x="392289" y="0"/>
                    <a:pt x="876201" y="0"/>
                  </a:cubicBezTo>
                  <a:cubicBezTo>
                    <a:pt x="1360113" y="0"/>
                    <a:pt x="1752402" y="296808"/>
                    <a:pt x="1752402" y="662940"/>
                  </a:cubicBezTo>
                  <a:cubicBezTo>
                    <a:pt x="1752402" y="1029072"/>
                    <a:pt x="1360113" y="1325880"/>
                    <a:pt x="876201" y="1325880"/>
                  </a:cubicBezTo>
                  <a:cubicBezTo>
                    <a:pt x="392289" y="1325880"/>
                    <a:pt x="0" y="1029072"/>
                    <a:pt x="0" y="662940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615723" tIns="182880" rIns="615722" bIns="1019458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Behavioral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078460" y="3119666"/>
              <a:ext cx="1352441" cy="791472"/>
            </a:xfrm>
            <a:custGeom>
              <a:avLst/>
              <a:gdLst>
                <a:gd name="connsiteX0" fmla="*/ 0 w 1515248"/>
                <a:gd name="connsiteY0" fmla="*/ 410720 h 821440"/>
                <a:gd name="connsiteX1" fmla="*/ 757624 w 1515248"/>
                <a:gd name="connsiteY1" fmla="*/ 0 h 821440"/>
                <a:gd name="connsiteX2" fmla="*/ 1515248 w 1515248"/>
                <a:gd name="connsiteY2" fmla="*/ 410720 h 821440"/>
                <a:gd name="connsiteX3" fmla="*/ 757624 w 1515248"/>
                <a:gd name="connsiteY3" fmla="*/ 821440 h 821440"/>
                <a:gd name="connsiteX4" fmla="*/ 0 w 1515248"/>
                <a:gd name="connsiteY4" fmla="*/ 410720 h 82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5248" h="821440">
                  <a:moveTo>
                    <a:pt x="0" y="410720"/>
                  </a:moveTo>
                  <a:cubicBezTo>
                    <a:pt x="0" y="183886"/>
                    <a:pt x="339200" y="0"/>
                    <a:pt x="757624" y="0"/>
                  </a:cubicBezTo>
                  <a:cubicBezTo>
                    <a:pt x="1176048" y="0"/>
                    <a:pt x="1515248" y="183886"/>
                    <a:pt x="1515248" y="410720"/>
                  </a:cubicBezTo>
                  <a:cubicBezTo>
                    <a:pt x="1515248" y="637554"/>
                    <a:pt x="1176048" y="821440"/>
                    <a:pt x="757624" y="821440"/>
                  </a:cubicBezTo>
                  <a:cubicBezTo>
                    <a:pt x="339200" y="821440"/>
                    <a:pt x="0" y="637554"/>
                    <a:pt x="0" y="41072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521052" tIns="274320" rIns="521052" bIns="407749" spcCol="1270"/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  <a:ea typeface=""/>
                </a:rPr>
                <a:t>Biological </a:t>
              </a: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6200" y="4724400"/>
            <a:ext cx="9144000" cy="1981200"/>
            <a:chOff x="328246" y="3321511"/>
            <a:chExt cx="8565347" cy="1573226"/>
          </a:xfrm>
        </p:grpSpPr>
        <p:grpSp>
          <p:nvGrpSpPr>
            <p:cNvPr id="19463" name="Group 26"/>
            <p:cNvGrpSpPr>
              <a:grpSpLocks/>
            </p:cNvGrpSpPr>
            <p:nvPr/>
          </p:nvGrpSpPr>
          <p:grpSpPr bwMode="auto">
            <a:xfrm>
              <a:off x="4873448" y="3321511"/>
              <a:ext cx="3200042" cy="1287367"/>
              <a:chOff x="4475938" y="3500878"/>
              <a:chExt cx="3271882" cy="1316269"/>
            </a:xfrm>
          </p:grpSpPr>
          <p:pic>
            <p:nvPicPr>
              <p:cNvPr id="19468" name="Picture 1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123" y="3500878"/>
                <a:ext cx="2772697" cy="1316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69" name="Pictur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5938" y="4263172"/>
                <a:ext cx="486489" cy="4864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>
              <a:off x="4896431" y="4696824"/>
              <a:ext cx="3304202" cy="0"/>
            </a:xfrm>
            <a:prstGeom prst="straightConnector1">
              <a:avLst/>
            </a:prstGeom>
            <a:ln w="101600" cap="rnd">
              <a:solidFill>
                <a:schemeClr val="tx2"/>
              </a:solidFill>
              <a:round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65" name="TextBox 38"/>
            <p:cNvSpPr txBox="1">
              <a:spLocks noChangeArrowheads="1"/>
            </p:cNvSpPr>
            <p:nvPr/>
          </p:nvSpPr>
          <p:spPr bwMode="auto">
            <a:xfrm>
              <a:off x="3540375" y="4553105"/>
              <a:ext cx="1194056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514350" indent="-171450" eaLnBrk="0" hangingPunct="0">
                <a:spcBef>
                  <a:spcPct val="20000"/>
                </a:spcBef>
                <a:buClr>
                  <a:schemeClr val="tx2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857250" indent="-17145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1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200150" indent="-17145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1543050" indent="-17145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0002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4574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29146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3718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ts val="750"/>
                </a:spcBef>
                <a:buClrTx/>
                <a:buFontTx/>
                <a:buNone/>
              </a:pPr>
              <a:r>
                <a:rPr lang="en-US" altLang="en-US" sz="1400" b="1">
                  <a:solidFill>
                    <a:schemeClr val="tx2"/>
                  </a:solidFill>
                  <a:cs typeface="Arial" charset="0"/>
                </a:rPr>
                <a:t>Conception</a:t>
              </a:r>
            </a:p>
          </p:txBody>
        </p:sp>
        <p:sp>
          <p:nvSpPr>
            <p:cNvPr id="19466" name="TextBox 39"/>
            <p:cNvSpPr txBox="1">
              <a:spLocks noChangeArrowheads="1"/>
            </p:cNvSpPr>
            <p:nvPr/>
          </p:nvSpPr>
          <p:spPr bwMode="auto">
            <a:xfrm>
              <a:off x="8308076" y="4553105"/>
              <a:ext cx="585517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514350" indent="-171450" eaLnBrk="0" hangingPunct="0">
                <a:spcBef>
                  <a:spcPct val="20000"/>
                </a:spcBef>
                <a:buClr>
                  <a:schemeClr val="tx2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857250" indent="-17145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1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200150" indent="-17145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1543050" indent="-17145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0002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4574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29146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371850" indent="-171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ts val="750"/>
                </a:spcBef>
                <a:buClrTx/>
                <a:buFontTx/>
                <a:buNone/>
              </a:pPr>
              <a:r>
                <a:rPr lang="en-US" altLang="en-US" sz="1400" b="1">
                  <a:solidFill>
                    <a:schemeClr val="tx2"/>
                  </a:solidFill>
                  <a:cs typeface="Arial" charset="0"/>
                </a:rPr>
                <a:t>5 yrs</a:t>
              </a:r>
            </a:p>
          </p:txBody>
        </p:sp>
        <p:sp>
          <p:nvSpPr>
            <p:cNvPr id="19467" name="Text Placeholder 4"/>
            <p:cNvSpPr txBox="1">
              <a:spLocks/>
            </p:cNvSpPr>
            <p:nvPr/>
          </p:nvSpPr>
          <p:spPr bwMode="auto">
            <a:xfrm>
              <a:off x="328246" y="3740150"/>
              <a:ext cx="2828925" cy="65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defTabSz="6858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514350" indent="-171450" defTabSz="685800" eaLnBrk="0" hangingPunct="0">
                <a:spcBef>
                  <a:spcPct val="20000"/>
                </a:spcBef>
                <a:buClr>
                  <a:schemeClr val="tx2"/>
                </a:buClr>
                <a:buFont typeface="Times" pitchFamily="18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857250" indent="-171450" defTabSz="6858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14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200150" indent="-171450" defTabSz="685800" eaLnBrk="0" hangingPunct="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1543050" indent="-171450" defTabSz="685800" eaLnBrk="0" hangingPunct="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0002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4574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29146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371850" indent="-171450" defTabSz="6858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ts val="750"/>
                </a:spcBef>
                <a:buClrTx/>
                <a:buFontTx/>
                <a:buNone/>
              </a:pPr>
              <a:r>
                <a:rPr lang="en-US" altLang="en-US" sz="1600">
                  <a:solidFill>
                    <a:schemeClr val="tx2"/>
                  </a:solidFill>
                  <a:cs typeface="Arial" charset="0"/>
                </a:rPr>
                <a:t>Health outcomes throughout childhood and adolescence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44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>
            <a:fillRect/>
          </a:stretch>
        </p:blipFill>
        <p:spPr bwMode="auto">
          <a:xfrm>
            <a:off x="0" y="1582738"/>
            <a:ext cx="5432425" cy="527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97463" y="0"/>
            <a:ext cx="40465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07975"/>
            <a:ext cx="3592513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itle 1"/>
          <p:cNvSpPr>
            <a:spLocks noGrp="1"/>
          </p:cNvSpPr>
          <p:nvPr>
            <p:ph type="title"/>
          </p:nvPr>
        </p:nvSpPr>
        <p:spPr>
          <a:xfrm>
            <a:off x="328613" y="307975"/>
            <a:ext cx="8486775" cy="178752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 smtClean="0"/>
              <a:t>The ECHO-wide cohort</a:t>
            </a:r>
            <a:br>
              <a:rPr lang="en-US" altLang="en-US" dirty="0" smtClean="0"/>
            </a:br>
            <a:r>
              <a:rPr lang="en-US" altLang="en-US" sz="1800" dirty="0" smtClean="0"/>
              <a:t>Many people</a:t>
            </a:r>
            <a:br>
              <a:rPr lang="en-US" altLang="en-US" sz="1800" dirty="0" smtClean="0"/>
            </a:br>
            <a:r>
              <a:rPr lang="en-US" altLang="en-US" sz="1800" dirty="0" smtClean="0"/>
              <a:t>Many stages of life course</a:t>
            </a:r>
            <a:br>
              <a:rPr lang="en-US" altLang="en-US" sz="1800" dirty="0" smtClean="0"/>
            </a:br>
            <a:r>
              <a:rPr lang="en-US" altLang="en-US" sz="1800" dirty="0" smtClean="0"/>
              <a:t>Many layers of data</a:t>
            </a:r>
          </a:p>
        </p:txBody>
      </p:sp>
      <p:sp>
        <p:nvSpPr>
          <p:cNvPr id="21510" name="Content Placeholder 2"/>
          <p:cNvSpPr txBox="1">
            <a:spLocks/>
          </p:cNvSpPr>
          <p:nvPr/>
        </p:nvSpPr>
        <p:spPr bwMode="auto">
          <a:xfrm>
            <a:off x="6683375" y="3678238"/>
            <a:ext cx="2143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defTabSz="685800"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14350" indent="-171450" defTabSz="685800" eaLnBrk="0" hangingPunct="0">
              <a:spcBef>
                <a:spcPct val="20000"/>
              </a:spcBef>
              <a:buClr>
                <a:schemeClr val="tx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57250" indent="-171450" defTabSz="6858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00150" indent="-171450" defTabSz="685800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543050" indent="-171450" defTabSz="6858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400"/>
              </a:spcBef>
              <a:buClr>
                <a:srgbClr val="41B4E5"/>
              </a:buClr>
              <a:buSzPct val="130000"/>
              <a:buFontTx/>
              <a:buNone/>
            </a:pPr>
            <a:r>
              <a:rPr lang="en-US" altLang="en-US" sz="1000" i="1">
                <a:solidFill>
                  <a:srgbClr val="000000"/>
                </a:solidFill>
              </a:rPr>
              <a:t>Topol 2014</a:t>
            </a:r>
            <a:endParaRPr lang="en-US" altLang="en-US" sz="1000" i="1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21511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4219575"/>
            <a:ext cx="8401050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715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Perinatal Programming of Neurodevelopment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752600"/>
            <a:ext cx="7239000" cy="4419600"/>
          </a:xfrm>
        </p:spPr>
        <p:txBody>
          <a:bodyPr/>
          <a:lstStyle/>
          <a:p>
            <a:pPr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2532" name="Picture 37" descr="C:\Users\wrighr07\AppData\Local\Microsoft\Windows\Temporary Internet Files\Content.Outlook\COJMNBVD\flowchart_v3-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1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0"/>
            <a:ext cx="5464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16"/>
          <p:cNvSpPr>
            <a:spLocks noChangeArrowheads="1"/>
          </p:cNvSpPr>
          <p:nvPr/>
        </p:nvSpPr>
        <p:spPr bwMode="auto">
          <a:xfrm>
            <a:off x="0" y="1635125"/>
            <a:ext cx="9144000" cy="18478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800">
                <a:solidFill>
                  <a:srgbClr val="366195"/>
                </a:solidFill>
                <a:cs typeface="Arial" charset="0"/>
              </a:rPr>
              <a:t>To enhance </a:t>
            </a:r>
            <a:br>
              <a:rPr lang="en-US" altLang="en-US" sz="3800">
                <a:solidFill>
                  <a:srgbClr val="366195"/>
                </a:solidFill>
                <a:cs typeface="Arial" charset="0"/>
              </a:rPr>
            </a:br>
            <a:r>
              <a:rPr lang="en-US" altLang="en-US" sz="3800">
                <a:solidFill>
                  <a:srgbClr val="366195"/>
                </a:solidFill>
                <a:cs typeface="Arial" charset="0"/>
              </a:rPr>
              <a:t>the health of children</a:t>
            </a:r>
            <a:br>
              <a:rPr lang="en-US" altLang="en-US" sz="3800">
                <a:solidFill>
                  <a:srgbClr val="366195"/>
                </a:solidFill>
                <a:cs typeface="Arial" charset="0"/>
              </a:rPr>
            </a:br>
            <a:r>
              <a:rPr lang="en-US" altLang="en-US" sz="3800">
                <a:solidFill>
                  <a:srgbClr val="366195"/>
                </a:solidFill>
                <a:cs typeface="Arial" charset="0"/>
              </a:rPr>
              <a:t>for generations to come</a:t>
            </a:r>
          </a:p>
        </p:txBody>
      </p:sp>
    </p:spTree>
    <p:extLst>
      <p:ext uri="{BB962C8B-B14F-4D97-AF65-F5344CB8AC3E}">
        <p14:creationId xmlns:p14="http://schemas.microsoft.com/office/powerpoint/2010/main" val="2818853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Case Report Forms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876800"/>
          </a:xfrm>
        </p:spPr>
        <p:txBody>
          <a:bodyPr>
            <a:normAutofit fontScale="70000" lnSpcReduction="20000"/>
          </a:bodyPr>
          <a:lstStyle/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>
                <a:ea typeface="Times New Roman"/>
                <a:cs typeface="Arial"/>
              </a:rPr>
              <a:t>Mother and Infant Specimen </a:t>
            </a:r>
            <a:r>
              <a:rPr lang="en-US" sz="2900" b="1" dirty="0" smtClean="0"/>
              <a:t>Collection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/>
              <a:t>Events Comments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/>
              <a:t>Follow Up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/>
              <a:t>Continuation of Consent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/>
              <a:t>Withdrawal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 smtClean="0"/>
              <a:t>Mother </a:t>
            </a:r>
            <a:r>
              <a:rPr lang="en-US" sz="2900" b="1" dirty="0"/>
              <a:t>Demographics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 smtClean="0"/>
              <a:t>Mother </a:t>
            </a:r>
            <a:r>
              <a:rPr lang="en-US" sz="2900" b="1" dirty="0"/>
              <a:t>Medical History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/>
              <a:t>Surgical </a:t>
            </a:r>
            <a:r>
              <a:rPr lang="en-US" sz="2900" b="1" dirty="0" smtClean="0"/>
              <a:t>Procedures</a:t>
            </a:r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r>
              <a:rPr lang="en-US" sz="2900" b="1" dirty="0">
                <a:solidFill>
                  <a:srgbClr val="000000"/>
                </a:solidFill>
              </a:rPr>
              <a:t>Mother Social History</a:t>
            </a:r>
            <a:endParaRPr lang="en-US" sz="2900" dirty="0"/>
          </a:p>
          <a:p>
            <a:pPr fontAlgn="t">
              <a:lnSpc>
                <a:spcPct val="170000"/>
              </a:lnSpc>
              <a:spcBef>
                <a:spcPts val="0"/>
              </a:spcBef>
            </a:pPr>
            <a:endParaRPr lang="en-US" sz="2900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4400" y="1543940"/>
            <a:ext cx="43434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Mother </a:t>
            </a:r>
            <a:r>
              <a:rPr lang="en-US" sz="2000" b="1" dirty="0">
                <a:solidFill>
                  <a:srgbClr val="000000"/>
                </a:solidFill>
              </a:rPr>
              <a:t>Family History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Mother Life Events Evaluation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Pregnancy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Mother Labor and Delivery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Concomitant Medications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Father Questionnaire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</a:rPr>
              <a:t>Family </a:t>
            </a:r>
            <a:r>
              <a:rPr lang="en-US" sz="2000" b="1" dirty="0">
                <a:solidFill>
                  <a:srgbClr val="000000"/>
                </a:solidFill>
              </a:rPr>
              <a:t>Member Questionnaire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Father and Pertinent Family Member Medical History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Infant Birth</a:t>
            </a:r>
            <a:endParaRPr lang="en-US" sz="2000" dirty="0"/>
          </a:p>
          <a:p>
            <a:pPr marL="285750" indent="-285750" fontAlgn="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Infant Conditions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279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Mother’s Surveys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62" y="1930400"/>
            <a:ext cx="7971676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0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Child’s Surveys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0" y="1363670"/>
            <a:ext cx="7066390" cy="541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60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Longitudinal Cohort Study (2012)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33"/>
          <p:cNvSpPr txBox="1">
            <a:spLocks/>
          </p:cNvSpPr>
          <p:nvPr/>
        </p:nvSpPr>
        <p:spPr>
          <a:xfrm>
            <a:off x="76200" y="1493837"/>
            <a:ext cx="64770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Tx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WGS + ‘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omics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+ clinical data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on up to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10,000 </a:t>
            </a:r>
            <a:r>
              <a:rPr lang="en-US" b="1" u="sng" dirty="0" smtClean="0">
                <a:latin typeface="Arial" pitchFamily="34" charset="0"/>
                <a:cs typeface="Arial" pitchFamily="34" charset="0"/>
              </a:rPr>
              <a:t>trio-based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families.</a:t>
            </a:r>
          </a:p>
          <a:p>
            <a:pPr>
              <a:buClr>
                <a:srgbClr val="C00000"/>
              </a:buClr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Longitudinal study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(prenatal-18 yrs).</a:t>
            </a:r>
          </a:p>
          <a:p>
            <a:pPr>
              <a:buClr>
                <a:srgbClr val="C00000"/>
              </a:buClr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Consented during pregnancy </a:t>
            </a:r>
          </a:p>
          <a:p>
            <a:pPr>
              <a:buClr>
                <a:srgbClr val="C00000"/>
              </a:buClr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Blood, saliva, urine, cord blood, placenta.</a:t>
            </a:r>
          </a:p>
          <a:p>
            <a:pPr>
              <a:buClr>
                <a:srgbClr val="C00000"/>
              </a:buClr>
              <a:buFontTx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WGS + ‘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omics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+ clinical data.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020" y="2209800"/>
            <a:ext cx="272229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61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rgbClr val="C00000"/>
                </a:solidFill>
                <a:latin typeface="+mn-lt"/>
              </a:rPr>
              <a:t>Variables </a:t>
            </a:r>
            <a:endParaRPr lang="en-US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800" b="1" dirty="0" smtClean="0"/>
              <a:t>CRFs      ~ 500 variables </a:t>
            </a:r>
          </a:p>
          <a:p>
            <a:pPr>
              <a:lnSpc>
                <a:spcPct val="200000"/>
              </a:lnSpc>
            </a:pPr>
            <a:r>
              <a:rPr lang="en-US" sz="3800" b="1" dirty="0" smtClean="0"/>
              <a:t>Surveys  ~ 3500 variables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62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Data QA/QC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3200" b="1" dirty="0" smtClean="0"/>
              <a:t>Warehouse level data QA/QC</a:t>
            </a:r>
          </a:p>
          <a:p>
            <a:pPr>
              <a:lnSpc>
                <a:spcPct val="200000"/>
              </a:lnSpc>
            </a:pPr>
            <a:r>
              <a:rPr lang="en-US" sz="3200" b="1" dirty="0" smtClean="0"/>
              <a:t>Research level data QC</a:t>
            </a:r>
          </a:p>
          <a:p>
            <a:pPr lvl="1"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</a:rPr>
              <a:t>Internal and external validity</a:t>
            </a:r>
          </a:p>
          <a:p>
            <a:pPr lvl="1"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</a:rPr>
              <a:t>Congruence of self-reported data and measured data if possible </a:t>
            </a:r>
          </a:p>
          <a:p>
            <a:pPr lvl="1">
              <a:lnSpc>
                <a:spcPct val="200000"/>
              </a:lnSpc>
            </a:pPr>
            <a:r>
              <a:rPr lang="en-US" sz="2400" b="1" dirty="0" smtClean="0">
                <a:solidFill>
                  <a:srgbClr val="0070C0"/>
                </a:solidFill>
              </a:rPr>
              <a:t>Data harmonization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7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Study Harmonization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793310"/>
              </p:ext>
            </p:extLst>
          </p:nvPr>
        </p:nvGraphicFramePr>
        <p:xfrm>
          <a:off x="457200" y="990600"/>
          <a:ext cx="8382000" cy="513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Bent Arrow 9"/>
          <p:cNvSpPr/>
          <p:nvPr/>
        </p:nvSpPr>
        <p:spPr>
          <a:xfrm>
            <a:off x="1600200" y="2057400"/>
            <a:ext cx="1371600" cy="1219200"/>
          </a:xfrm>
          <a:prstGeom prst="bentArrow">
            <a:avLst>
              <a:gd name="adj1" fmla="val 9860"/>
              <a:gd name="adj2" fmla="val 17150"/>
              <a:gd name="adj3" fmla="val 25000"/>
              <a:gd name="adj4" fmla="val 43750"/>
            </a:avLst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ash"/>
              </a:ln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0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Epidemiological Projects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5800" b="1" dirty="0" smtClean="0"/>
              <a:t>ECHO Collective Analysis Studies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Autism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Childhood obesity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Microbiome 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Breast </a:t>
            </a:r>
            <a:r>
              <a:rPr lang="en-US" b="1" dirty="0"/>
              <a:t>milk and maternal confidence </a:t>
            </a:r>
            <a:endParaRPr lang="en-US" b="1" dirty="0" smtClean="0"/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Evaluation </a:t>
            </a:r>
            <a:r>
              <a:rPr lang="en-US" b="1" dirty="0"/>
              <a:t>of screen time in early childhood </a:t>
            </a:r>
            <a:endParaRPr lang="en-US" b="1" dirty="0" smtClean="0"/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Gestational </a:t>
            </a:r>
            <a:r>
              <a:rPr lang="en-US" b="1" dirty="0"/>
              <a:t>diabetes </a:t>
            </a:r>
            <a:endParaRPr lang="en-US" b="1" dirty="0" smtClean="0"/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Preeclampsia 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HPV 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dirty="0" smtClean="0"/>
              <a:t>Congruence </a:t>
            </a:r>
            <a:r>
              <a:rPr lang="en-US" b="1" dirty="0"/>
              <a:t>of self reported race/ethnicity </a:t>
            </a:r>
            <a:r>
              <a:rPr lang="en-US" b="1" dirty="0" smtClean="0"/>
              <a:t>and EHR data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</a:pPr>
            <a:r>
              <a:rPr lang="en-US" b="1" i="1" dirty="0" err="1" smtClean="0">
                <a:solidFill>
                  <a:srgbClr val="0070C0"/>
                </a:solidFill>
              </a:rPr>
              <a:t>etc</a:t>
            </a:r>
            <a:endParaRPr lang="en-US" b="1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4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Time Varying Anthropometric Data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6094250" cy="3561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474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Prevalence of Childhood Obesity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375174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2201254"/>
            <a:ext cx="3733800" cy="298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42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Prevalence of Childhood Obesity </a:t>
            </a:r>
            <a:r>
              <a:rPr lang="en-US" sz="2000" b="1" dirty="0" smtClean="0">
                <a:solidFill>
                  <a:srgbClr val="C00000"/>
                </a:solidFill>
              </a:rPr>
              <a:t>(Continued)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5230530" cy="426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4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Autism Screening Tools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250000"/>
              </a:lnSpc>
            </a:pPr>
            <a:r>
              <a:rPr lang="en-US" sz="4600" b="1" dirty="0" smtClean="0"/>
              <a:t>CSBS-DP at 12, 18 and 24 month</a:t>
            </a:r>
          </a:p>
          <a:p>
            <a:pPr>
              <a:lnSpc>
                <a:spcPct val="250000"/>
              </a:lnSpc>
            </a:pPr>
            <a:r>
              <a:rPr lang="en-US" sz="4600" b="1" dirty="0" smtClean="0"/>
              <a:t>MCHAT at 36 month</a:t>
            </a:r>
            <a:r>
              <a:rPr lang="en-US" sz="4600" b="1" dirty="0" smtClean="0">
                <a:solidFill>
                  <a:srgbClr val="C00000"/>
                </a:solidFill>
              </a:rPr>
              <a:t>*</a:t>
            </a:r>
          </a:p>
          <a:p>
            <a:pPr>
              <a:lnSpc>
                <a:spcPct val="250000"/>
              </a:lnSpc>
            </a:pPr>
            <a:r>
              <a:rPr lang="en-US" sz="4600" b="1" dirty="0" smtClean="0"/>
              <a:t>CAST at 48 and 60 month</a:t>
            </a:r>
          </a:p>
          <a:p>
            <a:pPr>
              <a:lnSpc>
                <a:spcPct val="250000"/>
              </a:lnSpc>
            </a:pPr>
            <a:endParaRPr lang="en-US" b="1" dirty="0"/>
          </a:p>
          <a:p>
            <a:pPr marL="0" indent="0">
              <a:lnSpc>
                <a:spcPct val="250000"/>
              </a:lnSpc>
              <a:buNone/>
            </a:pPr>
            <a:endParaRPr lang="en-US" b="1" dirty="0"/>
          </a:p>
          <a:p>
            <a:pPr>
              <a:lnSpc>
                <a:spcPct val="250000"/>
              </a:lnSpc>
            </a:pPr>
            <a:r>
              <a:rPr lang="en-US" sz="3800" b="1" dirty="0">
                <a:solidFill>
                  <a:srgbClr val="C00000"/>
                </a:solidFill>
              </a:rPr>
              <a:t>* </a:t>
            </a:r>
            <a:r>
              <a:rPr lang="en-US" sz="3800" b="1" dirty="0" smtClean="0">
                <a:solidFill>
                  <a:srgbClr val="C00000"/>
                </a:solidFill>
              </a:rPr>
              <a:t>We missed Q14</a:t>
            </a:r>
            <a:r>
              <a:rPr lang="en-US" sz="3800" b="1" dirty="0">
                <a:solidFill>
                  <a:srgbClr val="C00000"/>
                </a:solidFill>
              </a:rPr>
              <a:t>. Does your child respond to his/her name when you call? </a:t>
            </a:r>
          </a:p>
        </p:txBody>
      </p:sp>
    </p:spTree>
    <p:extLst>
      <p:ext uri="{BB962C8B-B14F-4D97-AF65-F5344CB8AC3E}">
        <p14:creationId xmlns:p14="http://schemas.microsoft.com/office/powerpoint/2010/main" val="3512388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Communication and Symbolic Behavior Scales Developmental Profile for Infants and Toddlers Created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1600200"/>
            <a:ext cx="790041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096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7640"/>
            <a:ext cx="8534400" cy="9906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Summary of Regression Tests</a:t>
            </a:r>
            <a:br>
              <a:rPr lang="en-US" sz="32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CSBS-DP Components 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lm_all_summa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49680"/>
            <a:ext cx="70104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7883" y="5770025"/>
            <a:ext cx="992518" cy="992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08700" y="1363139"/>
            <a:ext cx="7391400" cy="5715000"/>
          </a:xfrm>
          <a:prstGeom prst="rect">
            <a:avLst/>
          </a:prstGeom>
          <a:noFill/>
        </p:spPr>
      </p:sp>
      <p:sp>
        <p:nvSpPr>
          <p:cNvPr id="4" name="Freeform 3"/>
          <p:cNvSpPr/>
          <p:nvPr/>
        </p:nvSpPr>
        <p:spPr>
          <a:xfrm>
            <a:off x="4559908" y="1309680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Sample Collection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/>
              <a:t>(Prenatal and Delivery)</a:t>
            </a:r>
            <a:r>
              <a:rPr lang="en-US" sz="1600" b="1" kern="1200" dirty="0" smtClean="0"/>
              <a:t> </a:t>
            </a:r>
            <a:endParaRPr lang="en-US" sz="1600" b="1" kern="1200" dirty="0"/>
          </a:p>
        </p:txBody>
      </p:sp>
      <p:sp>
        <p:nvSpPr>
          <p:cNvPr id="6" name="Freeform 5"/>
          <p:cNvSpPr/>
          <p:nvPr/>
        </p:nvSpPr>
        <p:spPr>
          <a:xfrm>
            <a:off x="5812584" y="3030867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80" tIns="17780" rIns="17780" bIns="1778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Health and Medical history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/>
              <a:t>Data</a:t>
            </a:r>
            <a:r>
              <a:rPr lang="en-US" sz="1600" b="1" kern="1200" dirty="0" smtClean="0"/>
              <a:t> </a:t>
            </a:r>
            <a:endParaRPr lang="en-US" sz="1600" b="1" kern="1200" dirty="0"/>
          </a:p>
        </p:txBody>
      </p:sp>
      <p:sp>
        <p:nvSpPr>
          <p:cNvPr id="9" name="Freeform 8"/>
          <p:cNvSpPr/>
          <p:nvPr/>
        </p:nvSpPr>
        <p:spPr>
          <a:xfrm>
            <a:off x="4712057" y="5489390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>
                <a:solidFill>
                  <a:srgbClr val="FF0000"/>
                </a:solidFill>
              </a:rPr>
              <a:t>Genetic</a:t>
            </a:r>
            <a:r>
              <a:rPr lang="en-US" sz="1600" b="1" dirty="0" smtClean="0"/>
              <a:t> (WGS, RNA Seq) and </a:t>
            </a:r>
            <a:r>
              <a:rPr lang="en-US" sz="1600" b="1" dirty="0" smtClean="0">
                <a:solidFill>
                  <a:srgbClr val="FF0000"/>
                </a:solidFill>
              </a:rPr>
              <a:t>Epigenetic</a:t>
            </a:r>
            <a:r>
              <a:rPr lang="en-US" sz="1600" b="1" dirty="0" smtClean="0"/>
              <a:t>  (Methylation, miRNA)</a:t>
            </a:r>
            <a:endParaRPr lang="en-US" sz="1600" b="1" kern="1200" dirty="0"/>
          </a:p>
        </p:txBody>
      </p:sp>
      <p:sp>
        <p:nvSpPr>
          <p:cNvPr id="10" name="Circular Arrow 9"/>
          <p:cNvSpPr/>
          <p:nvPr/>
        </p:nvSpPr>
        <p:spPr>
          <a:xfrm rot="-1620000">
            <a:off x="1779268" y="1282033"/>
            <a:ext cx="5305170" cy="5305170"/>
          </a:xfrm>
          <a:prstGeom prst="circularArrow">
            <a:avLst>
              <a:gd name="adj1" fmla="val 5200"/>
              <a:gd name="adj2" fmla="val 335914"/>
              <a:gd name="adj3" fmla="val 8210648"/>
              <a:gd name="adj4" fmla="val 6449393"/>
              <a:gd name="adj5" fmla="val 6067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1" name="Freeform 10"/>
          <p:cNvSpPr/>
          <p:nvPr/>
        </p:nvSpPr>
        <p:spPr>
          <a:xfrm>
            <a:off x="2041966" y="5030848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Longitudinal Follow-up (Survey, clinical) </a:t>
            </a:r>
            <a:endParaRPr lang="en-US" sz="1600" b="1" kern="1200" dirty="0"/>
          </a:p>
        </p:txBody>
      </p:sp>
      <p:sp>
        <p:nvSpPr>
          <p:cNvPr id="12" name="Circular Arrow 11"/>
          <p:cNvSpPr/>
          <p:nvPr/>
        </p:nvSpPr>
        <p:spPr>
          <a:xfrm rot="-2160000">
            <a:off x="1779268" y="1210042"/>
            <a:ext cx="5305170" cy="5305170"/>
          </a:xfrm>
          <a:prstGeom prst="circularArrow">
            <a:avLst>
              <a:gd name="adj1" fmla="val 5200"/>
              <a:gd name="adj2" fmla="val 335914"/>
              <a:gd name="adj3" fmla="val 12297842"/>
              <a:gd name="adj4" fmla="val 10770849"/>
              <a:gd name="adj5" fmla="val 6067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13" name="Freeform 12"/>
          <p:cNvSpPr/>
          <p:nvPr/>
        </p:nvSpPr>
        <p:spPr>
          <a:xfrm>
            <a:off x="2357295" y="1376690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Family Enrollment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/>
              <a:t>(Triad-based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Enrollment) </a:t>
            </a:r>
            <a:endParaRPr lang="en-US" sz="1600" b="1" kern="1200" dirty="0"/>
          </a:p>
        </p:txBody>
      </p:sp>
      <p:sp>
        <p:nvSpPr>
          <p:cNvPr id="14" name="Circular Arrow 13"/>
          <p:cNvSpPr/>
          <p:nvPr/>
        </p:nvSpPr>
        <p:spPr>
          <a:xfrm rot="-180000">
            <a:off x="1631194" y="1282029"/>
            <a:ext cx="5305170" cy="5305170"/>
          </a:xfrm>
          <a:prstGeom prst="circularArrow">
            <a:avLst>
              <a:gd name="adj1" fmla="val 5200"/>
              <a:gd name="adj2" fmla="val 335914"/>
              <a:gd name="adj3" fmla="val 16865681"/>
              <a:gd name="adj4" fmla="val 15198404"/>
              <a:gd name="adj5" fmla="val 6067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pic>
        <p:nvPicPr>
          <p:cNvPr id="30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5843" y="1405567"/>
            <a:ext cx="561099" cy="84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40" descr="C:\Documents and Settings\khromal\Local Settings\Temporary Internet Files\Content.IE5\3O0I3DLM\MP900409552[1]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733" y="1848828"/>
            <a:ext cx="728863" cy="54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9" name="Picture 4" descr="C:\Documents and Settings\khromal\Local Settings\Temporary Internet Files\Content.IE5\J9R0H1G0\MP900410067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466" y="3094536"/>
            <a:ext cx="533400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0" name="Picture 7" descr="C:\Documents and Settings\khromal\Local Settings\Temporary Internet Files\Content.IE5\SM7Q3GV6\MC900056528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09944" y="2045363"/>
            <a:ext cx="785051" cy="49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 descr="http://cdn.trendhunterstatic.com/thumbs/illumina-hiseq-2500.jpe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98718" y="5480617"/>
            <a:ext cx="1182398" cy="83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96" descr="User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24" y="1466228"/>
            <a:ext cx="942340" cy="807720"/>
          </a:xfrm>
          <a:prstGeom prst="rect">
            <a:avLst/>
          </a:prstGeom>
        </p:spPr>
      </p:pic>
      <p:sp>
        <p:nvSpPr>
          <p:cNvPr id="5" name="Circular Arrow 4"/>
          <p:cNvSpPr/>
          <p:nvPr/>
        </p:nvSpPr>
        <p:spPr>
          <a:xfrm rot="-840000">
            <a:off x="1606749" y="1210042"/>
            <a:ext cx="5305170" cy="5305170"/>
          </a:xfrm>
          <a:prstGeom prst="circularArrow">
            <a:avLst>
              <a:gd name="adj1" fmla="val 5200"/>
              <a:gd name="adj2" fmla="val 276997"/>
              <a:gd name="adj3" fmla="val 21293237"/>
              <a:gd name="adj4" fmla="val 19766244"/>
              <a:gd name="adj5" fmla="val 6067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sp>
        <p:nvSpPr>
          <p:cNvPr id="8" name="Circular Arrow 7"/>
          <p:cNvSpPr/>
          <p:nvPr/>
        </p:nvSpPr>
        <p:spPr>
          <a:xfrm rot="-1980000">
            <a:off x="1575615" y="1398797"/>
            <a:ext cx="5305170" cy="5305170"/>
          </a:xfrm>
          <a:prstGeom prst="circularArrow">
            <a:avLst>
              <a:gd name="adj1" fmla="val 5200"/>
              <a:gd name="adj2" fmla="val 335914"/>
              <a:gd name="adj3" fmla="val 4014693"/>
              <a:gd name="adj4" fmla="val 2253438"/>
              <a:gd name="adj5" fmla="val 6067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pic>
        <p:nvPicPr>
          <p:cNvPr id="1026" name="Picture 2" descr="http://www.whalesweb.com/en/surveys/grafix/frontgraphicproto_survey.gi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620" y="6062888"/>
            <a:ext cx="1246744" cy="49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>
              <a:defRPr/>
            </a:pPr>
            <a:r>
              <a:rPr 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Pediatric Cohort Study Design</a:t>
            </a:r>
            <a:endParaRPr 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348863" y="2987460"/>
            <a:ext cx="1414760" cy="1414760"/>
          </a:xfrm>
          <a:custGeom>
            <a:avLst/>
            <a:gdLst>
              <a:gd name="connsiteX0" fmla="*/ 0 w 1414760"/>
              <a:gd name="connsiteY0" fmla="*/ 0 h 1414760"/>
              <a:gd name="connsiteX1" fmla="*/ 1414760 w 1414760"/>
              <a:gd name="connsiteY1" fmla="*/ 0 h 1414760"/>
              <a:gd name="connsiteX2" fmla="*/ 1414760 w 1414760"/>
              <a:gd name="connsiteY2" fmla="*/ 1414760 h 1414760"/>
              <a:gd name="connsiteX3" fmla="*/ 0 w 1414760"/>
              <a:gd name="connsiteY3" fmla="*/ 1414760 h 1414760"/>
              <a:gd name="connsiteX4" fmla="*/ 0 w 1414760"/>
              <a:gd name="connsiteY4" fmla="*/ 0 h 141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4760" h="1414760">
                <a:moveTo>
                  <a:pt x="0" y="0"/>
                </a:moveTo>
                <a:lnTo>
                  <a:pt x="1414760" y="0"/>
                </a:lnTo>
                <a:lnTo>
                  <a:pt x="1414760" y="1414760"/>
                </a:lnTo>
                <a:lnTo>
                  <a:pt x="0" y="14147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 smtClean="0"/>
              <a:t>Data Analysis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 smtClean="0"/>
              <a:t>Return of Results</a:t>
            </a:r>
            <a:endParaRPr lang="en-US" sz="1600" b="1" kern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06" y="2617523"/>
            <a:ext cx="1808104" cy="2709661"/>
          </a:xfrm>
          <a:prstGeom prst="rect">
            <a:avLst/>
          </a:prstGeom>
        </p:spPr>
      </p:pic>
      <p:pic>
        <p:nvPicPr>
          <p:cNvPr id="41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61134" y="2937649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 descr="http://www.trademarkia.com/logo-images/medidata-solutions/medidata-rave-78873843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14" y="3440512"/>
            <a:ext cx="1500696" cy="5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56" y="2085974"/>
            <a:ext cx="6477844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196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b="1" dirty="0">
                <a:solidFill>
                  <a:srgbClr val="C00000"/>
                </a:solidFill>
              </a:rPr>
              <a:t>Completed S</a:t>
            </a:r>
            <a:r>
              <a:rPr lang="en-US" b="1" dirty="0" smtClean="0">
                <a:solidFill>
                  <a:srgbClr val="C00000"/>
                </a:solidFill>
              </a:rPr>
              <a:t>urveys</a:t>
            </a:r>
            <a:r>
              <a:rPr lang="en-US" b="1" dirty="0">
                <a:solidFill>
                  <a:srgbClr val="C00000"/>
                </a:solidFill>
              </a:rPr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sz="3200" b="1" dirty="0"/>
          </a:p>
          <a:p>
            <a:pPr>
              <a:lnSpc>
                <a:spcPct val="170000"/>
              </a:lnSpc>
            </a:pPr>
            <a:r>
              <a:rPr lang="en-US" sz="3100" b="1" dirty="0" smtClean="0"/>
              <a:t>6month </a:t>
            </a:r>
            <a:r>
              <a:rPr lang="en-US" sz="3100" b="1" dirty="0"/>
              <a:t>= 2849 </a:t>
            </a:r>
            <a:endParaRPr lang="en-US" sz="3100" b="1" dirty="0" smtClean="0"/>
          </a:p>
          <a:p>
            <a:pPr>
              <a:lnSpc>
                <a:spcPct val="170000"/>
              </a:lnSpc>
            </a:pPr>
            <a:r>
              <a:rPr lang="en-US" sz="3100" b="1" dirty="0" smtClean="0"/>
              <a:t>12month </a:t>
            </a:r>
            <a:r>
              <a:rPr lang="en-US" sz="3100" b="1" dirty="0"/>
              <a:t>=2572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18 month </a:t>
            </a:r>
            <a:r>
              <a:rPr lang="en-US" sz="3100" b="1" dirty="0"/>
              <a:t>=2206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24month</a:t>
            </a:r>
            <a:r>
              <a:rPr lang="en-US" sz="3100" b="1" dirty="0"/>
              <a:t>  = 1957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30month </a:t>
            </a:r>
            <a:r>
              <a:rPr lang="en-US" sz="3100" b="1" dirty="0"/>
              <a:t>= 1409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36month </a:t>
            </a:r>
            <a:r>
              <a:rPr lang="en-US" sz="3100" b="1" dirty="0"/>
              <a:t>=1120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42month </a:t>
            </a:r>
            <a:r>
              <a:rPr lang="en-US" sz="3100" b="1" dirty="0"/>
              <a:t>=986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48 month </a:t>
            </a:r>
            <a:r>
              <a:rPr lang="en-US" sz="3100" b="1" dirty="0"/>
              <a:t>= 691</a:t>
            </a:r>
          </a:p>
          <a:p>
            <a:pPr>
              <a:lnSpc>
                <a:spcPct val="170000"/>
              </a:lnSpc>
            </a:pPr>
            <a:r>
              <a:rPr lang="en-US" sz="3100" b="1" dirty="0" smtClean="0"/>
              <a:t>60month = </a:t>
            </a:r>
            <a:r>
              <a:rPr lang="en-US" sz="3100" b="1" dirty="0"/>
              <a:t>189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9072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Interesting Cohorts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8" y="1295400"/>
            <a:ext cx="8212403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31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274938"/>
              </p:ext>
            </p:extLst>
          </p:nvPr>
        </p:nvGraphicFramePr>
        <p:xfrm>
          <a:off x="457200" y="1524000"/>
          <a:ext cx="8382000" cy="490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Clinical Workflow (Longitudinal)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6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Clinical Information (Longitudinal)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All in/outpatient records captured through a single system-wide EMR (80% coverage)</a:t>
            </a:r>
          </a:p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Additional study-specific surveys (web-based):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Demographics (including ancestry-based)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Diet &amp; nutrition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Growth &amp; development- milestones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Overall health- screening tools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Specific health diagnoses</a:t>
            </a:r>
          </a:p>
          <a:p>
            <a:pPr lvl="1">
              <a:buClr>
                <a:srgbClr val="C00000"/>
              </a:buClr>
              <a:buSzPct val="7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Multiple metrics of family psychosocial evaluation</a:t>
            </a:r>
          </a:p>
          <a:p>
            <a:pPr lvl="1">
              <a:buSzPct val="70000"/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SzPct val="70000"/>
              <a:buFont typeface="Courier New" pitchFamily="49" charset="0"/>
              <a:buChar char="o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330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AutoShape 12" descr="image001"/>
          <p:cNvSpPr>
            <a:spLocks noChangeAspect="1" noChangeArrowheads="1"/>
          </p:cNvSpPr>
          <p:nvPr/>
        </p:nvSpPr>
        <p:spPr bwMode="auto">
          <a:xfrm>
            <a:off x="0" y="109538"/>
            <a:ext cx="91440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64" name="AutoShape 14" descr="image001"/>
          <p:cNvSpPr>
            <a:spLocks noChangeAspect="1" noChangeArrowheads="1"/>
          </p:cNvSpPr>
          <p:nvPr/>
        </p:nvSpPr>
        <p:spPr bwMode="auto">
          <a:xfrm>
            <a:off x="0" y="109538"/>
            <a:ext cx="91440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66565" name="AutoShape 16" descr="image001"/>
          <p:cNvSpPr>
            <a:spLocks noChangeAspect="1" noChangeArrowheads="1"/>
          </p:cNvSpPr>
          <p:nvPr/>
        </p:nvSpPr>
        <p:spPr bwMode="auto">
          <a:xfrm>
            <a:off x="0" y="109538"/>
            <a:ext cx="91440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66566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20592"/>
              </p:ext>
            </p:extLst>
          </p:nvPr>
        </p:nvGraphicFramePr>
        <p:xfrm>
          <a:off x="-50800" y="1371600"/>
          <a:ext cx="9042400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Chart" r:id="rId4" imgW="9254530" imgH="6047756" progId="Excel.Sheet.8">
                  <p:embed/>
                </p:oleObj>
              </mc:Choice>
              <mc:Fallback>
                <p:oleObj name="Chart" r:id="rId4" imgW="9254530" imgH="6047756" progId="Excel.Sheet.8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0800" y="1371600"/>
                        <a:ext cx="9042400" cy="553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914400" y="1371600"/>
            <a:ext cx="8077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Survey Compliance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Background: ITMI Studies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52400" y="1600200"/>
            <a:ext cx="35052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Trio-based WGS</a:t>
            </a:r>
          </a:p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Expression, miRNA, Methylation, etc.</a:t>
            </a:r>
          </a:p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EHR + survey data</a:t>
            </a:r>
          </a:p>
          <a:p>
            <a:pPr>
              <a:buClr>
                <a:srgbClr val="C00000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Aggregated database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22" b="37940"/>
          <a:stretch/>
        </p:blipFill>
        <p:spPr bwMode="auto">
          <a:xfrm>
            <a:off x="3512858" y="2286000"/>
            <a:ext cx="563114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55637" y="6477000"/>
            <a:ext cx="408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Solomon, </a:t>
            </a:r>
            <a:r>
              <a:rPr lang="en-US" i="1" dirty="0" err="1" smtClean="0"/>
              <a:t>Molec</a:t>
            </a:r>
            <a:r>
              <a:rPr lang="en-US" i="1" dirty="0" smtClean="0"/>
              <a:t> Genet </a:t>
            </a:r>
            <a:r>
              <a:rPr lang="en-US" i="1" dirty="0" err="1" smtClean="0"/>
              <a:t>Genom</a:t>
            </a:r>
            <a:r>
              <a:rPr lang="en-US" i="1" dirty="0" smtClean="0"/>
              <a:t> Med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A look at how the Inova ITMI study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“</a:t>
            </a:r>
            <a:r>
              <a:rPr lang="en-US" altLang="en-US" sz="3600" i="1" dirty="0">
                <a:solidFill>
                  <a:srgbClr val="FF0000"/>
                </a:solidFill>
                <a:latin typeface="Times" pitchFamily="18" charset="0"/>
              </a:rPr>
              <a:t>First Thousand Days of Life” evolved</a:t>
            </a: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 to the study of </a:t>
            </a:r>
            <a:r>
              <a:rPr lang="en-US" altLang="en-US" sz="3600" u="sng" dirty="0">
                <a:solidFill>
                  <a:srgbClr val="FF0000"/>
                </a:solidFill>
                <a:latin typeface="Times" pitchFamily="18" charset="0"/>
              </a:rPr>
              <a:t>E</a:t>
            </a: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nvironmental Influences on </a:t>
            </a:r>
            <a:r>
              <a:rPr lang="en-US" altLang="en-US" sz="3600" u="sng" dirty="0">
                <a:solidFill>
                  <a:srgbClr val="FF0000"/>
                </a:solidFill>
                <a:latin typeface="Times" pitchFamily="18" charset="0"/>
              </a:rPr>
              <a:t>C</a:t>
            </a: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hild </a:t>
            </a:r>
            <a:r>
              <a:rPr lang="en-US" altLang="en-US" sz="3600" u="sng" dirty="0">
                <a:solidFill>
                  <a:srgbClr val="FF0000"/>
                </a:solidFill>
                <a:latin typeface="Times" pitchFamily="18" charset="0"/>
              </a:rPr>
              <a:t>H</a:t>
            </a: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ealth </a:t>
            </a:r>
            <a:r>
              <a:rPr lang="en-US" altLang="en-US" sz="3600" u="sng" dirty="0">
                <a:solidFill>
                  <a:srgbClr val="FF0000"/>
                </a:solidFill>
                <a:latin typeface="Times" pitchFamily="18" charset="0"/>
              </a:rPr>
              <a:t>O</a:t>
            </a:r>
            <a:r>
              <a:rPr lang="en-US" altLang="en-US" sz="3600" dirty="0">
                <a:solidFill>
                  <a:srgbClr val="FF0000"/>
                </a:solidFill>
                <a:latin typeface="Times" pitchFamily="18" charset="0"/>
              </a:rPr>
              <a:t>utcomes (ECHO)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Data Overview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154" y="1447800"/>
            <a:ext cx="81256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</a:rPr>
              <a:t>Participants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15,700 </a:t>
            </a:r>
            <a:r>
              <a:rPr lang="en-US" dirty="0">
                <a:solidFill>
                  <a:srgbClr val="333333"/>
                </a:solidFill>
              </a:rPr>
              <a:t>participants (enrolled), </a:t>
            </a:r>
            <a:r>
              <a:rPr lang="en-US" i="1" dirty="0">
                <a:solidFill>
                  <a:srgbClr val="FF0000"/>
                </a:solidFill>
              </a:rPr>
              <a:t>&gt; 110 </a:t>
            </a:r>
            <a:r>
              <a:rPr lang="en-US" dirty="0">
                <a:solidFill>
                  <a:srgbClr val="333333"/>
                </a:solidFill>
              </a:rPr>
              <a:t>Different Countries of Birth</a:t>
            </a:r>
          </a:p>
          <a:p>
            <a:pPr fontAlgn="base"/>
            <a:r>
              <a:rPr lang="en-US" sz="2000" b="1" dirty="0">
                <a:solidFill>
                  <a:srgbClr val="333333"/>
                </a:solidFill>
              </a:rPr>
              <a:t>Files and data</a:t>
            </a:r>
          </a:p>
          <a:p>
            <a:pPr lvl="1" fontAlgn="base"/>
            <a:r>
              <a:rPr lang="en-US" dirty="0">
                <a:solidFill>
                  <a:srgbClr val="333333"/>
                </a:solidFill>
              </a:rPr>
              <a:t>Manage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3+ </a:t>
            </a:r>
            <a:r>
              <a:rPr lang="en-US" dirty="0" smtClean="0">
                <a:solidFill>
                  <a:srgbClr val="333333"/>
                </a:solidFill>
              </a:rPr>
              <a:t>Petabytes </a:t>
            </a:r>
            <a:r>
              <a:rPr lang="en-US" dirty="0">
                <a:solidFill>
                  <a:srgbClr val="333333"/>
                </a:solidFill>
              </a:rPr>
              <a:t>of storage capacity (between cloud and </a:t>
            </a:r>
            <a:r>
              <a:rPr lang="en-US" dirty="0" err="1">
                <a:solidFill>
                  <a:srgbClr val="333333"/>
                </a:solidFill>
              </a:rPr>
              <a:t>on-premise</a:t>
            </a:r>
            <a:r>
              <a:rPr lang="en-US" dirty="0">
                <a:solidFill>
                  <a:srgbClr val="333333"/>
                </a:solidFill>
              </a:rPr>
              <a:t>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33333"/>
                </a:solidFill>
              </a:rPr>
              <a:t>Specimens</a:t>
            </a:r>
            <a:endParaRPr lang="en-US" sz="2000" b="1" dirty="0">
              <a:solidFill>
                <a:srgbClr val="333333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&gt;450,000 </a:t>
            </a:r>
            <a:r>
              <a:rPr lang="en-US" dirty="0">
                <a:solidFill>
                  <a:srgbClr val="333333"/>
                </a:solidFill>
              </a:rPr>
              <a:t>specimens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rgbClr val="333333"/>
                </a:solidFill>
              </a:rPr>
              <a:t>Omic</a:t>
            </a:r>
            <a:endParaRPr lang="en-US" sz="2000" b="1" dirty="0">
              <a:solidFill>
                <a:srgbClr val="333333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7,300 </a:t>
            </a:r>
            <a:r>
              <a:rPr lang="en-US" i="1" dirty="0" smtClean="0">
                <a:solidFill>
                  <a:srgbClr val="FF0000"/>
                </a:solidFill>
              </a:rPr>
              <a:t>+ </a:t>
            </a:r>
            <a:r>
              <a:rPr lang="en-US" i="1" dirty="0" smtClean="0"/>
              <a:t>WGS</a:t>
            </a:r>
            <a:endParaRPr lang="en-US" i="1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/>
              <a:t>Molecular Data</a:t>
            </a:r>
            <a:endParaRPr lang="en-US" i="1" dirty="0"/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33333"/>
                </a:solidFill>
              </a:rPr>
              <a:t>Clinical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100,000</a:t>
            </a:r>
            <a:r>
              <a:rPr lang="en-US" i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</a:rPr>
              <a:t>Patient Diagnosis </a:t>
            </a:r>
            <a:r>
              <a:rPr lang="en-US" dirty="0" smtClean="0">
                <a:solidFill>
                  <a:srgbClr val="333333"/>
                </a:solidFill>
              </a:rPr>
              <a:t>– ICD codes (Longitudinal</a:t>
            </a:r>
            <a:r>
              <a:rPr lang="en-US" dirty="0">
                <a:solidFill>
                  <a:srgbClr val="333333"/>
                </a:solidFill>
              </a:rPr>
              <a:t>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4,000+ </a:t>
            </a:r>
            <a:r>
              <a:rPr lang="en-US" dirty="0" smtClean="0">
                <a:solidFill>
                  <a:srgbClr val="333333"/>
                </a:solidFill>
              </a:rPr>
              <a:t>Variables from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333333"/>
                </a:solidFill>
              </a:rPr>
              <a:t>Surveys </a:t>
            </a:r>
            <a:r>
              <a:rPr lang="en-US" dirty="0">
                <a:solidFill>
                  <a:srgbClr val="333333"/>
                </a:solidFill>
              </a:rPr>
              <a:t>and Case Report </a:t>
            </a:r>
            <a:r>
              <a:rPr lang="en-US" dirty="0" smtClean="0">
                <a:solidFill>
                  <a:srgbClr val="333333"/>
                </a:solidFill>
              </a:rPr>
              <a:t>forms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2,500,000</a:t>
            </a:r>
            <a:r>
              <a:rPr lang="en-US" i="1" dirty="0">
                <a:solidFill>
                  <a:srgbClr val="FF0000"/>
                </a:solidFill>
              </a:rPr>
              <a:t>+ </a:t>
            </a:r>
            <a:r>
              <a:rPr lang="en-US" dirty="0" smtClean="0">
                <a:solidFill>
                  <a:srgbClr val="333333"/>
                </a:solidFill>
              </a:rPr>
              <a:t>Values </a:t>
            </a:r>
            <a:r>
              <a:rPr lang="en-US" dirty="0">
                <a:solidFill>
                  <a:srgbClr val="333333"/>
                </a:solidFill>
              </a:rPr>
              <a:t>from Case Report Form and </a:t>
            </a:r>
            <a:r>
              <a:rPr lang="en-US" dirty="0" smtClean="0">
                <a:solidFill>
                  <a:srgbClr val="333333"/>
                </a:solidFill>
              </a:rPr>
              <a:t>Surveys</a:t>
            </a:r>
            <a:endParaRPr lang="en-US" dirty="0">
              <a:solidFill>
                <a:srgbClr val="333333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333333"/>
                </a:solidFill>
              </a:rPr>
              <a:t>Lab</a:t>
            </a:r>
            <a:endParaRPr lang="en-US" sz="2000" b="1" dirty="0">
              <a:solidFill>
                <a:srgbClr val="333333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2,200,000</a:t>
            </a:r>
            <a:r>
              <a:rPr lang="en-US" i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</a:rPr>
              <a:t>discrete lab </a:t>
            </a:r>
            <a:r>
              <a:rPr lang="en-US" dirty="0" smtClean="0">
                <a:solidFill>
                  <a:srgbClr val="333333"/>
                </a:solidFill>
              </a:rPr>
              <a:t>results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</a:rPr>
              <a:t>Clinical Variables</a:t>
            </a: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62BAB999-9435-4DA3-BECD-B8E5894219CA}"/>
</file>

<file path=customXml/itemProps2.xml><?xml version="1.0" encoding="utf-8"?>
<ds:datastoreItem xmlns:ds="http://schemas.openxmlformats.org/officeDocument/2006/customXml" ds:itemID="{E4927358-C42A-435D-8D56-F5A810BCE720}"/>
</file>

<file path=customXml/itemProps3.xml><?xml version="1.0" encoding="utf-8"?>
<ds:datastoreItem xmlns:ds="http://schemas.openxmlformats.org/officeDocument/2006/customXml" ds:itemID="{9B437514-DE62-4A5E-9726-828CF9AFE54E}"/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895</Words>
  <Application>Microsoft Office PowerPoint</Application>
  <PresentationFormat>On-screen Show (4:3)</PresentationFormat>
  <Paragraphs>228</Paragraphs>
  <Slides>32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Chart</vt:lpstr>
      <vt:lpstr>ITMI</vt:lpstr>
      <vt:lpstr>Longitudinal Cohort Study (2012)</vt:lpstr>
      <vt:lpstr>Longitudinal Pediatric Cohort Study Design</vt:lpstr>
      <vt:lpstr>Clinical Workflow (Longitudinal)</vt:lpstr>
      <vt:lpstr>Clinical Information (Longitudinal)</vt:lpstr>
      <vt:lpstr>Survey Compliance</vt:lpstr>
      <vt:lpstr>Background: ITMI Studies</vt:lpstr>
      <vt:lpstr>PowerPoint Presentation</vt:lpstr>
      <vt:lpstr>Data Overview</vt:lpstr>
      <vt:lpstr>Biospecimen Collection (2018)</vt:lpstr>
      <vt:lpstr>Cohort Diversity</vt:lpstr>
      <vt:lpstr>PowerPoint Presentation</vt:lpstr>
      <vt:lpstr>Broad range of  early environmental exposures</vt:lpstr>
      <vt:lpstr>The ECHO-wide cohort Many people Many stages of life course Many layers of data</vt:lpstr>
      <vt:lpstr>Perinatal Programming of Neurodevelopment</vt:lpstr>
      <vt:lpstr>PowerPoint Presentation</vt:lpstr>
      <vt:lpstr>Case Report Forms</vt:lpstr>
      <vt:lpstr>Mother’s Surveys</vt:lpstr>
      <vt:lpstr>Child’s Surveys</vt:lpstr>
      <vt:lpstr>Variables </vt:lpstr>
      <vt:lpstr>Data QA/QC</vt:lpstr>
      <vt:lpstr>Study Harmonization</vt:lpstr>
      <vt:lpstr>Epidemiological Projects </vt:lpstr>
      <vt:lpstr>Time Varying Anthropometric Data </vt:lpstr>
      <vt:lpstr>Prevalence of Childhood Obesity </vt:lpstr>
      <vt:lpstr>Prevalence of Childhood Obesity (Continued) </vt:lpstr>
      <vt:lpstr>Autism Screening Tools</vt:lpstr>
      <vt:lpstr>Communication and Symbolic Behavior Scales Developmental Profile for Infants and Toddlers Created</vt:lpstr>
      <vt:lpstr>Summary of Regression Tests CSBS-DP Components </vt:lpstr>
      <vt:lpstr>PowerPoint Presentation</vt:lpstr>
      <vt:lpstr>Completed Surveys: </vt:lpstr>
      <vt:lpstr>Interesting Cohorts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Genomics at Inova and Beyond</dc:title>
  <dc:creator>Solomon, Ben (NIH/NHGRI) [E]</dc:creator>
  <cp:lastModifiedBy>Inova</cp:lastModifiedBy>
  <cp:revision>92</cp:revision>
  <dcterms:created xsi:type="dcterms:W3CDTF">2014-10-21T18:32:53Z</dcterms:created>
  <dcterms:modified xsi:type="dcterms:W3CDTF">2019-02-26T19:42:37Z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